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7"/>
  </p:notesMasterIdLst>
  <p:handoutMasterIdLst>
    <p:handoutMasterId r:id="rId68"/>
  </p:handoutMasterIdLst>
  <p:sldIdLst>
    <p:sldId id="258" r:id="rId5"/>
    <p:sldId id="259" r:id="rId6"/>
    <p:sldId id="260" r:id="rId7"/>
    <p:sldId id="270" r:id="rId8"/>
    <p:sldId id="263" r:id="rId9"/>
    <p:sldId id="271" r:id="rId10"/>
    <p:sldId id="272" r:id="rId11"/>
    <p:sldId id="295" r:id="rId12"/>
    <p:sldId id="262" r:id="rId13"/>
    <p:sldId id="273" r:id="rId14"/>
    <p:sldId id="278" r:id="rId15"/>
    <p:sldId id="280" r:id="rId16"/>
    <p:sldId id="274" r:id="rId17"/>
    <p:sldId id="275" r:id="rId18"/>
    <p:sldId id="276" r:id="rId19"/>
    <p:sldId id="277" r:id="rId20"/>
    <p:sldId id="279" r:id="rId21"/>
    <p:sldId id="281" r:id="rId22"/>
    <p:sldId id="282" r:id="rId23"/>
    <p:sldId id="283" r:id="rId24"/>
    <p:sldId id="284" r:id="rId25"/>
    <p:sldId id="288" r:id="rId26"/>
    <p:sldId id="289" r:id="rId27"/>
    <p:sldId id="264" r:id="rId28"/>
    <p:sldId id="296" r:id="rId29"/>
    <p:sldId id="297" r:id="rId30"/>
    <p:sldId id="298" r:id="rId31"/>
    <p:sldId id="303" r:id="rId32"/>
    <p:sldId id="314" r:id="rId33"/>
    <p:sldId id="304" r:id="rId34"/>
    <p:sldId id="305" r:id="rId35"/>
    <p:sldId id="306" r:id="rId36"/>
    <p:sldId id="315" r:id="rId37"/>
    <p:sldId id="307" r:id="rId38"/>
    <p:sldId id="301" r:id="rId39"/>
    <p:sldId id="308" r:id="rId40"/>
    <p:sldId id="299" r:id="rId41"/>
    <p:sldId id="302" r:id="rId42"/>
    <p:sldId id="309" r:id="rId43"/>
    <p:sldId id="265" r:id="rId44"/>
    <p:sldId id="311" r:id="rId45"/>
    <p:sldId id="312" r:id="rId46"/>
    <p:sldId id="313" r:id="rId47"/>
    <p:sldId id="266" r:id="rId48"/>
    <p:sldId id="285" r:id="rId49"/>
    <p:sldId id="286" r:id="rId50"/>
    <p:sldId id="287" r:id="rId51"/>
    <p:sldId id="290" r:id="rId52"/>
    <p:sldId id="291" r:id="rId53"/>
    <p:sldId id="316" r:id="rId54"/>
    <p:sldId id="317" r:id="rId55"/>
    <p:sldId id="318" r:id="rId56"/>
    <p:sldId id="319" r:id="rId57"/>
    <p:sldId id="320" r:id="rId58"/>
    <p:sldId id="321" r:id="rId59"/>
    <p:sldId id="267" r:id="rId60"/>
    <p:sldId id="310" r:id="rId61"/>
    <p:sldId id="268" r:id="rId62"/>
    <p:sldId id="292" r:id="rId63"/>
    <p:sldId id="293" r:id="rId64"/>
    <p:sldId id="294" r:id="rId65"/>
    <p:sldId id="269" r:id="rId66"/>
  </p:sldIdLst>
  <p:sldSz cx="12192000" cy="6858000"/>
  <p:notesSz cx="6858000" cy="9144000"/>
  <p:embeddedFontLst>
    <p:embeddedFont>
      <p:font typeface="Avenir Next LT Pro" panose="020B0504020202020204" pitchFamily="3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Speak Pro" panose="020B0504020101020102" pitchFamily="34" charset="0"/>
      <p:regular r:id="rId77"/>
      <p:bold r:id="rId78"/>
      <p:italic r:id="rId79"/>
      <p:boldItalic r:id="rId80"/>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42" d="100"/>
          <a:sy n="42" d="100"/>
        </p:scale>
        <p:origin x="72" y="702"/>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21/04/2023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21/04/2023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21/04/2023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21/04/2023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21/04/2023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21/04/2023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21/04/2023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21/04/2023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21/04/2023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21/04/2023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21/04/2023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jp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hyperlink" Target="https://www.oracle.com/business-analytics/business-intelligence/technologies/bi-enterprise-edition.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hitachivantara.com/en-us/products/dataops-software/data-integration-analytics/pentaho-community-edition.html"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hyperlink" Target="https://powerbi.microsoft.com/es-e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jpe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jp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8" Type="http://schemas.openxmlformats.org/officeDocument/2006/relationships/hyperlink" Target="https://thedataschools.com/que-es/olap/" TargetMode="External"/><Relationship Id="rId3" Type="http://schemas.openxmlformats.org/officeDocument/2006/relationships/hyperlink" Target="https://es.wikipedia.org/wiki/Cubo_OLAP" TargetMode="External"/><Relationship Id="rId7" Type="http://schemas.openxmlformats.org/officeDocument/2006/relationships/hyperlink" Target="https://www.microsoft.com/en-us/research/wp-content/uploads/2016/02/sigrecord.pdf" TargetMode="External"/><Relationship Id="rId12" Type="http://schemas.openxmlformats.org/officeDocument/2006/relationships/image" Target="../media/image67.png"/><Relationship Id="rId2" Type="http://schemas.openxmlformats.org/officeDocument/2006/relationships/image" Target="../media/image64.jpg"/><Relationship Id="rId1" Type="http://schemas.openxmlformats.org/officeDocument/2006/relationships/slideLayout" Target="../slideLayouts/slideLayout38.xml"/><Relationship Id="rId6" Type="http://schemas.openxmlformats.org/officeDocument/2006/relationships/hyperlink" Target="https://learn.microsoft.com/es-es/system-center/scsm/olap-cubes-overview?view=sc-sm-2022" TargetMode="External"/><Relationship Id="rId11" Type="http://schemas.openxmlformats.org/officeDocument/2006/relationships/image" Target="../media/image56.png"/><Relationship Id="rId5" Type="http://schemas.openxmlformats.org/officeDocument/2006/relationships/hyperlink" Target="https://blog.auriboxtraining.com/business-intelligence/los-cubos-olap/" TargetMode="External"/><Relationship Id="rId10" Type="http://schemas.openxmlformats.org/officeDocument/2006/relationships/image" Target="../media/image66.png"/><Relationship Id="rId4" Type="http://schemas.openxmlformats.org/officeDocument/2006/relationships/hyperlink" Target="https://en.wikipedia.org/wiki/MultiDimensional_eXpressions" TargetMode="External"/><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hyperlink" Target="https://www.softwaretestinghelp.com/best-olap-tools/" TargetMode="External"/><Relationship Id="rId7" Type="http://schemas.openxmlformats.org/officeDocument/2006/relationships/hyperlink" Target="https://blog.hubspot.es/sales/que-es-olap" TargetMode="External"/><Relationship Id="rId12" Type="http://schemas.openxmlformats.org/officeDocument/2006/relationships/image" Target="../media/image72.png"/><Relationship Id="rId2" Type="http://schemas.openxmlformats.org/officeDocument/2006/relationships/hyperlink" Target="https://www.keboola.com/blog/olap-cubes" TargetMode="External"/><Relationship Id="rId1" Type="http://schemas.openxmlformats.org/officeDocument/2006/relationships/slideLayout" Target="../slideLayouts/slideLayout38.xml"/><Relationship Id="rId6" Type="http://schemas.openxmlformats.org/officeDocument/2006/relationships/hyperlink" Target="https://www.computerweekly.com/es/definicion/OLAP-o-procesamiento-analitico-en-linea" TargetMode="External"/><Relationship Id="rId11" Type="http://schemas.openxmlformats.org/officeDocument/2006/relationships/image" Target="../media/image71.jpg"/><Relationship Id="rId5" Type="http://schemas.openxmlformats.org/officeDocument/2006/relationships/hyperlink" Target="https://www.excel-easy.com/examples/import-access-data.html" TargetMode="External"/><Relationship Id="rId10" Type="http://schemas.openxmlformats.org/officeDocument/2006/relationships/image" Target="../media/image70.PNG"/><Relationship Id="rId4" Type="http://schemas.openxmlformats.org/officeDocument/2006/relationships/hyperlink" Target="https://www.butleranalytics.com/free-olap-tools/" TargetMode="External"/><Relationship Id="rId9" Type="http://schemas.openxmlformats.org/officeDocument/2006/relationships/image" Target="../media/image69.jpg"/></Relationships>
</file>

<file path=ppt/slides/_rels/slide61.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7" Type="http://schemas.openxmlformats.org/officeDocument/2006/relationships/image" Target="../media/image76.png"/><Relationship Id="rId2" Type="http://schemas.openxmlformats.org/officeDocument/2006/relationships/hyperlink" Target="https://www.dataprix.com/es/olap-molap-y-rolap" TargetMode="External"/><Relationship Id="rId1" Type="http://schemas.openxmlformats.org/officeDocument/2006/relationships/slideLayout" Target="../slideLayouts/slideLayout38.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hyperlink" Target="https://www.kyoceradocumentsolutions.es/es/smarter-workspaces/insights-hub/articles/ventajas-de-las-bases-de-datos-multidimensionales.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Un cubo OLAP (</a:t>
            </a:r>
            <a:r>
              <a:rPr lang="es-ES" sz="1800" b="1" kern="100" dirty="0" err="1">
                <a:effectLst/>
                <a:ea typeface="Calibri" panose="020F0502020204030204" pitchFamily="34" charset="0"/>
                <a:cs typeface="Times New Roman" panose="02020603050405020304" pitchFamily="18" charset="0"/>
              </a:rPr>
              <a:t>OnLine</a:t>
            </a:r>
            <a:r>
              <a:rPr lang="es-ES" sz="1800" b="1" kern="100" dirty="0">
                <a:effectLst/>
                <a:ea typeface="Calibri" panose="020F0502020204030204" pitchFamily="34" charset="0"/>
                <a:cs typeface="Times New Roman" panose="02020603050405020304" pitchFamily="18" charset="0"/>
              </a:rPr>
              <a:t> </a:t>
            </a:r>
            <a:r>
              <a:rPr lang="es-ES" sz="1800" b="1" kern="100" dirty="0" err="1">
                <a:effectLst/>
                <a:ea typeface="Calibri" panose="020F0502020204030204" pitchFamily="34" charset="0"/>
                <a:cs typeface="Times New Roman" panose="02020603050405020304" pitchFamily="18" charset="0"/>
              </a:rPr>
              <a:t>Analitical</a:t>
            </a:r>
            <a:r>
              <a:rPr lang="es-ES" sz="1800" b="1" kern="100" dirty="0">
                <a:effectLst/>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En este caso se han contemplado los </a:t>
            </a:r>
            <a:r>
              <a:rPr lang="es-ES" sz="1800" b="1" kern="100" dirty="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b="1" kern="100" dirty="0">
                <a:effectLst/>
                <a:ea typeface="Calibri" panose="020F0502020204030204" pitchFamily="34" charset="0"/>
                <a:cs typeface="Times New Roman" panose="02020603050405020304" pitchFamily="18" charset="0"/>
              </a:rPr>
              <a:t>Cada </a:t>
            </a:r>
            <a:r>
              <a:rPr lang="es-ES" sz="1800" b="1" kern="100" dirty="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Las hojas de cálculo organizan los datos en dos dimensiones</a:t>
            </a:r>
            <a:r>
              <a:rPr lang="es-ES" sz="1800" b="1" kern="100" dirty="0">
                <a:ea typeface="Calibri" panose="020F0502020204030204" pitchFamily="34" charset="0"/>
                <a:cs typeface="Times New Roman" panose="02020603050405020304" pitchFamily="18" charset="0"/>
              </a:rPr>
              <a:t>: filas por cada entrada de datos, y columnas por cada atributo perteneciente a la entrada.</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b="1" kern="100" dirty="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admiten cuatro operaciones analíticas básicas:</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ea typeface="Calibri" panose="020F0502020204030204" pitchFamily="34" charset="0"/>
                <a:cs typeface="Times New Roman" panose="02020603050405020304" pitchFamily="18" charset="0"/>
              </a:rPr>
              <a:t>Slice</a:t>
            </a:r>
            <a:r>
              <a:rPr lang="es-ES" sz="1800" b="1" u="sng" kern="100" dirty="0">
                <a:effectLst/>
                <a:ea typeface="Calibri" panose="020F0502020204030204" pitchFamily="34" charset="0"/>
                <a:cs typeface="Times New Roman" panose="02020603050405020304" pitchFamily="18" charset="0"/>
              </a:rPr>
              <a:t> (Rebanar) :</a:t>
            </a:r>
            <a:r>
              <a:rPr lang="es-ES" sz="1800" b="1" kern="100" dirty="0">
                <a:effectLst/>
                <a:ea typeface="Calibri" panose="020F0502020204030204" pitchFamily="34" charset="0"/>
                <a:cs typeface="Times New Roman" panose="02020603050405020304" pitchFamily="18" charset="0"/>
              </a:rPr>
              <a:t> Nos permite observar los datos eligiendo tan solo un valor de una dimensión.</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a typeface="Calibri" panose="020F0502020204030204" pitchFamily="34" charset="0"/>
                <a:cs typeface="Times New Roman" panose="02020603050405020304" pitchFamily="18" charset="0"/>
              </a:rPr>
              <a:t>Dice (Trocear) :</a:t>
            </a:r>
            <a:r>
              <a:rPr lang="es-ES" sz="1800" b="1" kern="100" dirty="0">
                <a:ea typeface="Calibri" panose="020F0502020204030204" pitchFamily="34" charset="0"/>
                <a:cs typeface="Times New Roman" panose="02020603050405020304" pitchFamily="18" charset="0"/>
              </a:rPr>
              <a:t> Similar al funcionamiento de </a:t>
            </a:r>
            <a:r>
              <a:rPr lang="es-ES" sz="1800" b="1" kern="100" dirty="0" err="1">
                <a:ea typeface="Calibri" panose="020F0502020204030204" pitchFamily="34" charset="0"/>
                <a:cs typeface="Times New Roman" panose="02020603050405020304" pitchFamily="18" charset="0"/>
              </a:rPr>
              <a:t>Slice</a:t>
            </a:r>
            <a:r>
              <a:rPr lang="es-ES" sz="1800" b="1" kern="100" dirty="0">
                <a:ea typeface="Calibri" panose="020F0502020204030204" pitchFamily="34" charset="0"/>
                <a:cs typeface="Times New Roman" panose="02020603050405020304" pitchFamily="18" charset="0"/>
              </a:rPr>
              <a:t>. Permite elegir varios valores de la dimensión escogida, formando un </a:t>
            </a:r>
            <a:r>
              <a:rPr lang="es-ES" sz="1800" b="1" kern="100" dirty="0" err="1">
                <a:ea typeface="Calibri" panose="020F0502020204030204" pitchFamily="34" charset="0"/>
                <a:cs typeface="Times New Roman" panose="02020603050405020304" pitchFamily="18" charset="0"/>
              </a:rPr>
              <a:t>subcubo</a:t>
            </a:r>
            <a:r>
              <a:rPr lang="es-ES" sz="1800" b="1" kern="100" dirty="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ea typeface="Calibri" panose="020F0502020204030204" pitchFamily="34" charset="0"/>
                <a:cs typeface="Times New Roman" panose="02020603050405020304" pitchFamily="18" charset="0"/>
              </a:rPr>
              <a:t>Drill-</a:t>
            </a:r>
            <a:r>
              <a:rPr lang="es-ES" sz="1800" b="1" u="sng" kern="100" dirty="0" err="1">
                <a:effectLst/>
                <a:ea typeface="Calibri" panose="020F0502020204030204" pitchFamily="34" charset="0"/>
                <a:cs typeface="Times New Roman" panose="02020603050405020304" pitchFamily="18" charset="0"/>
              </a:rPr>
              <a:t>down</a:t>
            </a:r>
            <a:r>
              <a:rPr lang="es-ES" sz="1800" b="1" u="sng" kern="100" dirty="0">
                <a:effectLst/>
                <a:ea typeface="Calibri" panose="020F0502020204030204" pitchFamily="34" charset="0"/>
                <a:cs typeface="Times New Roman" panose="02020603050405020304" pitchFamily="18" charset="0"/>
              </a:rPr>
              <a:t> &amp; Roll-up (Perforar &amp; Enrollar):</a:t>
            </a:r>
            <a:r>
              <a:rPr lang="es-ES" sz="1800" b="1" kern="100" dirty="0">
                <a:effectLst/>
                <a:ea typeface="Calibri" panose="020F0502020204030204" pitchFamily="34" charset="0"/>
                <a:cs typeface="Times New Roman" panose="02020603050405020304" pitchFamily="18" charset="0"/>
              </a:rPr>
              <a:t> Nos permite profundizar (Drill-</a:t>
            </a:r>
            <a:r>
              <a:rPr lang="es-ES" sz="1800" b="1" kern="100" dirty="0" err="1">
                <a:effectLst/>
                <a:ea typeface="Calibri" panose="020F0502020204030204" pitchFamily="34" charset="0"/>
                <a:cs typeface="Times New Roman" panose="02020603050405020304" pitchFamily="18" charset="0"/>
              </a:rPr>
              <a:t>down</a:t>
            </a:r>
            <a:r>
              <a:rPr lang="es-ES" sz="1800" b="1" kern="100" dirty="0">
                <a:effectLst/>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a typeface="Calibri" panose="020F0502020204030204" pitchFamily="34" charset="0"/>
                <a:cs typeface="Times New Roman" panose="02020603050405020304" pitchFamily="18" charset="0"/>
              </a:rPr>
              <a:t>Pivot</a:t>
            </a:r>
            <a:r>
              <a:rPr lang="es-ES" sz="1800" b="1" u="sng" kern="100" dirty="0">
                <a:ea typeface="Calibri" panose="020F0502020204030204" pitchFamily="34" charset="0"/>
                <a:cs typeface="Times New Roman" panose="02020603050405020304" pitchFamily="18" charset="0"/>
              </a:rPr>
              <a:t> (Girar):</a:t>
            </a:r>
            <a:r>
              <a:rPr lang="es-ES" sz="1800" b="1" kern="100" dirty="0">
                <a:ea typeface="Calibri" panose="020F0502020204030204" pitchFamily="34" charset="0"/>
                <a:cs typeface="Times New Roman" panose="02020603050405020304" pitchFamily="18" charset="0"/>
              </a:rPr>
              <a:t> Equivalente a la operación </a:t>
            </a:r>
            <a:r>
              <a:rPr lang="es-ES" sz="1800" b="1" kern="100" dirty="0" err="1">
                <a:ea typeface="Calibri" panose="020F0502020204030204" pitchFamily="34" charset="0"/>
                <a:cs typeface="Times New Roman" panose="02020603050405020304" pitchFamily="18" charset="0"/>
              </a:rPr>
              <a:t>pivot</a:t>
            </a:r>
            <a:r>
              <a:rPr lang="es-ES" sz="1800" b="1" kern="100" dirty="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b="1" kern="100" dirty="0" err="1">
                <a:cs typeface="Times New Roman" panose="02020603050405020304" pitchFamily="18" charset="0"/>
              </a:rPr>
              <a:t>slice</a:t>
            </a:r>
            <a:r>
              <a:rPr lang="es-ES" sz="1800" b="1" kern="100" dirty="0">
                <a:cs typeface="Times New Roman" panose="02020603050405020304" pitchFamily="18" charset="0"/>
              </a:rPr>
              <a:t> de la dimensión país.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los servicios </a:t>
            </a:r>
            <a:r>
              <a:rPr lang="es-ES" sz="1800" b="1" kern="100" dirty="0" err="1">
                <a:cs typeface="Times New Roman" panose="02020603050405020304" pitchFamily="18" charset="0"/>
              </a:rPr>
              <a:t>Wordpress</a:t>
            </a:r>
            <a:r>
              <a:rPr lang="es-ES" sz="1800" b="1" kern="100" dirty="0">
                <a:cs typeface="Times New Roman" panose="02020603050405020304" pitchFamily="18" charset="0"/>
              </a:rPr>
              <a:t> y desarrollo de Web Apps, deberíamos hacer una operación dice de la dimensión servicio.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b="1" kern="100" dirty="0" err="1">
                <a:cs typeface="Times New Roman" panose="02020603050405020304" pitchFamily="18" charset="0"/>
              </a:rPr>
              <a:t>down</a:t>
            </a:r>
            <a:r>
              <a:rPr lang="es-ES" sz="1800" b="1" kern="100" dirty="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b="1" kern="100" dirty="0" err="1">
                <a:cs typeface="Times New Roman" panose="02020603050405020304" pitchFamily="18" charset="0"/>
              </a:rPr>
              <a:t>pivot</a:t>
            </a:r>
            <a:r>
              <a:rPr lang="es-ES" sz="1800" b="1" kern="100" dirty="0">
                <a:cs typeface="Times New Roman" panose="02020603050405020304" pitchFamily="18" charset="0"/>
              </a:rPr>
              <a:t> sobre la dimensión país. Esto cambiaría la orientación del cubo y por tanto los datos mostrados.</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32834" y="2018341"/>
            <a:ext cx="10256488" cy="416919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Para la realización de consultas a cubos OLAP es utilizado el lenguaje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Este lenguaje cumple con la misma función que SQL en el caso de bases de datos convencionales.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MDX presenta una sintaxis especializada para interactuar con los datos almacenados en cubos OLAP. En el caso de querer obtener resultados similares a MDX con el lenguaje SQL, se necesitarían sentencias más complejas y confusas, de ahí la creación de un lenguaje especializado.</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La mayoría de herramientas disponibles en el mercado abstraen al analista de utilizar este lenguaje, realizándose las consultas de manera automática. No obstante, en caso de querer realizar consultas que requieran una mayor profundidad a la proporcionada por la herramienta, será necesario el uso de MDX.</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929641" y="2231960"/>
            <a:ext cx="5719658" cy="3254440"/>
          </a:xfrm>
        </p:spPr>
        <p:txBody>
          <a:bodyPr>
            <a:normAutofit/>
          </a:bodyPr>
          <a:lstStyle/>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SELECT establece como ejes “Store Sales” dentro de la dimensión </a:t>
            </a:r>
            <a:r>
              <a:rPr lang="es-ES" sz="1800" b="1" dirty="0" err="1">
                <a:solidFill>
                  <a:schemeClr val="bg1"/>
                </a:solidFill>
                <a:cs typeface="Calibri" panose="020F0502020204030204" pitchFamily="34" charset="0"/>
              </a:rPr>
              <a:t>Measures</a:t>
            </a:r>
            <a:r>
              <a:rPr lang="es-ES" sz="1800" b="1" dirty="0">
                <a:solidFill>
                  <a:schemeClr val="bg1"/>
                </a:solidFill>
                <a:cs typeface="Calibri" panose="020F0502020204030204" pitchFamily="34" charset="0"/>
              </a:rPr>
              <a:t> y los años 2002 y 2003 dentro de la dimensión Date.</a:t>
            </a:r>
          </a:p>
          <a:p>
            <a:pPr marL="285750" indent="-285750" algn="just">
              <a:buFont typeface="Arial" panose="020B0604020202020204" pitchFamily="34" charset="0"/>
              <a:buChar char="•"/>
            </a:pP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r>
              <a:rPr lang="es-ES" sz="1800" b="1" dirty="0">
                <a:cs typeface="Calibri" panose="020F0502020204030204" pitchFamily="34" charset="0"/>
              </a:rPr>
              <a:t>La palabra reservada FROM indica que la fuente de los datos es el cubo “Sales”</a:t>
            </a:r>
          </a:p>
          <a:p>
            <a:pPr marL="285750" indent="-285750" algn="just">
              <a:buFont typeface="Arial" panose="020B0604020202020204" pitchFamily="34" charset="0"/>
              <a:buChar char="•"/>
            </a:pPr>
            <a:endParaRPr lang="es-ES" sz="1800" b="1" dirty="0">
              <a:cs typeface="Calibri" panose="020F0502020204030204" pitchFamily="34" charset="0"/>
            </a:endParaRPr>
          </a:p>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W</a:t>
            </a:r>
            <a:r>
              <a:rPr lang="es-ES" sz="1800" b="1" dirty="0">
                <a:cs typeface="Calibri" panose="020F0502020204030204" pitchFamily="34" charset="0"/>
              </a:rPr>
              <a:t>HERE define el eje donde se realizará una operación </a:t>
            </a:r>
            <a:r>
              <a:rPr lang="es-ES" sz="1800" b="1" dirty="0" err="1">
                <a:cs typeface="Calibri" panose="020F0502020204030204" pitchFamily="34" charset="0"/>
              </a:rPr>
              <a:t>slice</a:t>
            </a:r>
            <a:r>
              <a:rPr lang="es-ES" sz="1800" b="1" dirty="0">
                <a:cs typeface="Calibri" panose="020F0502020204030204" pitchFamily="34" charset="0"/>
              </a:rPr>
              <a:t>, seleccionándose el miembro CA (California) de la dimensión Store.</a:t>
            </a: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855400D-6B48-30F3-5CBB-00543A1CF390}"/>
              </a:ext>
            </a:extLst>
          </p:cNvPr>
          <p:cNvPicPr>
            <a:picLocks noChangeAspect="1"/>
          </p:cNvPicPr>
          <p:nvPr/>
        </p:nvPicPr>
        <p:blipFill>
          <a:blip r:embed="rId3"/>
          <a:stretch>
            <a:fillRect/>
          </a:stretch>
        </p:blipFill>
        <p:spPr>
          <a:xfrm>
            <a:off x="7011132" y="2610216"/>
            <a:ext cx="4879950" cy="1637567"/>
          </a:xfrm>
          <a:prstGeom prst="rect">
            <a:avLst/>
          </a:prstGeom>
        </p:spPr>
      </p:pic>
    </p:spTree>
    <p:extLst>
      <p:ext uri="{BB962C8B-B14F-4D97-AF65-F5344CB8AC3E}">
        <p14:creationId xmlns:p14="http://schemas.microsoft.com/office/powerpoint/2010/main" val="334904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13776" y="263046"/>
            <a:ext cx="9971159" cy="1325563"/>
          </a:xfrm>
        </p:spPr>
        <p:txBody>
          <a:bodyPr/>
          <a:lstStyle/>
          <a:p>
            <a:r>
              <a:rPr lang="es-ES" dirty="0"/>
              <a:t>FUNCIONAMIENTO DE LOS SISTEMAS OLAP</a:t>
            </a:r>
          </a:p>
        </p:txBody>
      </p:sp>
      <p:sp>
        <p:nvSpPr>
          <p:cNvPr id="4" name="Marcador de pie de página 3">
            <a:extLst>
              <a:ext uri="{FF2B5EF4-FFF2-40B4-BE49-F238E27FC236}">
                <a16:creationId xmlns:a16="http://schemas.microsoft.com/office/drawing/2014/main" id="{24E4134E-24C0-3214-85AB-E758CD0A2EFC}"/>
              </a:ext>
            </a:extLst>
          </p:cNvPr>
          <p:cNvSpPr>
            <a:spLocks noGrp="1"/>
          </p:cNvSpPr>
          <p:nvPr>
            <p:ph type="ftr" sz="quarter" idx="11"/>
          </p:nvPr>
        </p:nvSpPr>
        <p:spPr>
          <a:xfrm>
            <a:off x="81669" y="6216518"/>
            <a:ext cx="48080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EAF0B42D-2899-9AB4-0194-588349E0EF41}"/>
              </a:ext>
            </a:extLst>
          </p:cNvPr>
          <p:cNvSpPr/>
          <p:nvPr/>
        </p:nvSpPr>
        <p:spPr>
          <a:xfrm>
            <a:off x="913776" y="1964748"/>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datos se recopilan de múltiples fuentes de datos, se almacenan en almacenes de datos, se limpian y se organizan en cubos.</a:t>
            </a:r>
          </a:p>
        </p:txBody>
      </p:sp>
      <p:sp>
        <p:nvSpPr>
          <p:cNvPr id="9" name="Rectángulo: esquinas redondeadas 8">
            <a:extLst>
              <a:ext uri="{FF2B5EF4-FFF2-40B4-BE49-F238E27FC236}">
                <a16:creationId xmlns:a16="http://schemas.microsoft.com/office/drawing/2014/main" id="{25761FC0-5732-F29A-C45E-AFA556809BBC}"/>
              </a:ext>
            </a:extLst>
          </p:cNvPr>
          <p:cNvSpPr/>
          <p:nvPr/>
        </p:nvSpPr>
        <p:spPr>
          <a:xfrm>
            <a:off x="5794204" y="1964748"/>
            <a:ext cx="3976916"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Estos cubos contienen los datos categorizados por dimensiones (clientes, fechas, lugares…) obtenidos de las tablas dimensionales de los almacenes de datos.</a:t>
            </a:r>
          </a:p>
        </p:txBody>
      </p:sp>
      <p:cxnSp>
        <p:nvCxnSpPr>
          <p:cNvPr id="10" name="Conector recto de flecha 9">
            <a:extLst>
              <a:ext uri="{FF2B5EF4-FFF2-40B4-BE49-F238E27FC236}">
                <a16:creationId xmlns:a16="http://schemas.microsoft.com/office/drawing/2014/main" id="{14D7E4DD-AB86-7EEF-8CA3-8EF58D8BD4F6}"/>
              </a:ext>
            </a:extLst>
          </p:cNvPr>
          <p:cNvCxnSpPr>
            <a:cxnSpLocks/>
            <a:stCxn id="8" idx="3"/>
            <a:endCxn id="9" idx="1"/>
          </p:cNvCxnSpPr>
          <p:nvPr/>
        </p:nvCxnSpPr>
        <p:spPr>
          <a:xfrm>
            <a:off x="4164976" y="2654374"/>
            <a:ext cx="162922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esquinas redondeadas 11">
            <a:extLst>
              <a:ext uri="{FF2B5EF4-FFF2-40B4-BE49-F238E27FC236}">
                <a16:creationId xmlns:a16="http://schemas.microsoft.com/office/drawing/2014/main" id="{DED62D24-9804-60D6-E2D3-3705A47CCA61}"/>
              </a:ext>
            </a:extLst>
          </p:cNvPr>
          <p:cNvSpPr/>
          <p:nvPr/>
        </p:nvSpPr>
        <p:spPr>
          <a:xfrm>
            <a:off x="3791446" y="4203626"/>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Las dimensiones se completan con miembros (nombres, meses, países…) organizados jerárquicamente.</a:t>
            </a:r>
          </a:p>
        </p:txBody>
      </p:sp>
      <p:cxnSp>
        <p:nvCxnSpPr>
          <p:cNvPr id="14" name="Conector recto de flecha 13">
            <a:extLst>
              <a:ext uri="{FF2B5EF4-FFF2-40B4-BE49-F238E27FC236}">
                <a16:creationId xmlns:a16="http://schemas.microsoft.com/office/drawing/2014/main" id="{0239566B-9ED0-7AD7-89EF-A42BFD5BFB22}"/>
              </a:ext>
            </a:extLst>
          </p:cNvPr>
          <p:cNvCxnSpPr>
            <a:cxnSpLocks/>
            <a:stCxn id="12" idx="3"/>
          </p:cNvCxnSpPr>
          <p:nvPr/>
        </p:nvCxnSpPr>
        <p:spPr>
          <a:xfrm>
            <a:off x="7042646" y="4893252"/>
            <a:ext cx="215323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Estrella: 4 puntas 15">
            <a:extLst>
              <a:ext uri="{FF2B5EF4-FFF2-40B4-BE49-F238E27FC236}">
                <a16:creationId xmlns:a16="http://schemas.microsoft.com/office/drawing/2014/main" id="{CBE4C8CB-4F46-528F-6530-A29E544C08F2}"/>
              </a:ext>
            </a:extLst>
          </p:cNvPr>
          <p:cNvSpPr/>
          <p:nvPr/>
        </p:nvSpPr>
        <p:spPr>
          <a:xfrm>
            <a:off x="9195884" y="4805112"/>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FF00"/>
              </a:highlight>
            </a:endParaRPr>
          </a:p>
        </p:txBody>
      </p:sp>
      <p:cxnSp>
        <p:nvCxnSpPr>
          <p:cNvPr id="20" name="Conector: angular 19">
            <a:extLst>
              <a:ext uri="{FF2B5EF4-FFF2-40B4-BE49-F238E27FC236}">
                <a16:creationId xmlns:a16="http://schemas.microsoft.com/office/drawing/2014/main" id="{67EAF397-BBD0-F6FF-8649-2FBDF4A391FD}"/>
              </a:ext>
            </a:extLst>
          </p:cNvPr>
          <p:cNvCxnSpPr>
            <a:cxnSpLocks/>
            <a:stCxn id="9" idx="3"/>
            <a:endCxn id="12" idx="0"/>
          </p:cNvCxnSpPr>
          <p:nvPr/>
        </p:nvCxnSpPr>
        <p:spPr>
          <a:xfrm flipH="1">
            <a:off x="5417046" y="2654374"/>
            <a:ext cx="4354074" cy="1549252"/>
          </a:xfrm>
          <a:prstGeom prst="bentConnector4">
            <a:avLst>
              <a:gd name="adj1" fmla="val -5250"/>
              <a:gd name="adj2" fmla="val 722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1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FUNCIONAMIENTO DE LOS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5CB04895-553B-59A9-4EB3-216A1AF0E54B}"/>
              </a:ext>
            </a:extLst>
          </p:cNvPr>
          <p:cNvSpPr/>
          <p:nvPr/>
        </p:nvSpPr>
        <p:spPr>
          <a:xfrm>
            <a:off x="6216546" y="1934613"/>
            <a:ext cx="3563790" cy="1752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realizan las cinco tipos de operaciones analíticas vistas anteriormente contra estas bases de datos multidimensionales en función de nuestras necesidades.</a:t>
            </a:r>
          </a:p>
        </p:txBody>
      </p:sp>
      <p:cxnSp>
        <p:nvCxnSpPr>
          <p:cNvPr id="11" name="Conector recto de flecha 10">
            <a:extLst>
              <a:ext uri="{FF2B5EF4-FFF2-40B4-BE49-F238E27FC236}">
                <a16:creationId xmlns:a16="http://schemas.microsoft.com/office/drawing/2014/main" id="{35919887-2433-B3A8-774E-F47A0B82B1FF}"/>
              </a:ext>
            </a:extLst>
          </p:cNvPr>
          <p:cNvCxnSpPr>
            <a:cxnSpLocks/>
            <a:endCxn id="3" idx="3"/>
          </p:cNvCxnSpPr>
          <p:nvPr/>
        </p:nvCxnSpPr>
        <p:spPr>
          <a:xfrm flipH="1">
            <a:off x="9780336" y="2625027"/>
            <a:ext cx="638628" cy="18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esquinas redondeadas 18">
            <a:extLst>
              <a:ext uri="{FF2B5EF4-FFF2-40B4-BE49-F238E27FC236}">
                <a16:creationId xmlns:a16="http://schemas.microsoft.com/office/drawing/2014/main" id="{39722A2E-982B-C974-8B7E-16716E9371BD}"/>
              </a:ext>
            </a:extLst>
          </p:cNvPr>
          <p:cNvSpPr/>
          <p:nvPr/>
        </p:nvSpPr>
        <p:spPr>
          <a:xfrm>
            <a:off x="3778682" y="4524985"/>
            <a:ext cx="4238167"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El software OLAP localiza la intersección de dimensiones y los muestra. Este resultado se llama “medida” y está almacenada en el cubo OLAP.</a:t>
            </a:r>
          </a:p>
        </p:txBody>
      </p:sp>
      <p:sp>
        <p:nvSpPr>
          <p:cNvPr id="22" name="Estrella: 4 puntas 21">
            <a:extLst>
              <a:ext uri="{FF2B5EF4-FFF2-40B4-BE49-F238E27FC236}">
                <a16:creationId xmlns:a16="http://schemas.microsoft.com/office/drawing/2014/main" id="{B3EAD565-2B3F-90F1-94BA-3BDAB78B97CC}"/>
              </a:ext>
            </a:extLst>
          </p:cNvPr>
          <p:cNvSpPr/>
          <p:nvPr/>
        </p:nvSpPr>
        <p:spPr>
          <a:xfrm>
            <a:off x="10298418" y="2156073"/>
            <a:ext cx="201706" cy="16897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angular 26">
            <a:extLst>
              <a:ext uri="{FF2B5EF4-FFF2-40B4-BE49-F238E27FC236}">
                <a16:creationId xmlns:a16="http://schemas.microsoft.com/office/drawing/2014/main" id="{7E4B704D-097B-8DB6-E7D8-8DE57D2F3515}"/>
              </a:ext>
            </a:extLst>
          </p:cNvPr>
          <p:cNvCxnSpPr>
            <a:cxnSpLocks/>
            <a:stCxn id="3" idx="3"/>
            <a:endCxn id="19" idx="0"/>
          </p:cNvCxnSpPr>
          <p:nvPr/>
        </p:nvCxnSpPr>
        <p:spPr>
          <a:xfrm flipH="1">
            <a:off x="5897766" y="2810806"/>
            <a:ext cx="3882570" cy="1714179"/>
          </a:xfrm>
          <a:prstGeom prst="bentConnector4">
            <a:avLst>
              <a:gd name="adj1" fmla="val -5888"/>
              <a:gd name="adj2" fmla="val 755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Estrella: 4 puntas 27">
            <a:extLst>
              <a:ext uri="{FF2B5EF4-FFF2-40B4-BE49-F238E27FC236}">
                <a16:creationId xmlns:a16="http://schemas.microsoft.com/office/drawing/2014/main" id="{B7DFFB4A-C52A-7AB7-116E-7D27524A9BDC}"/>
              </a:ext>
            </a:extLst>
          </p:cNvPr>
          <p:cNvSpPr/>
          <p:nvPr/>
        </p:nvSpPr>
        <p:spPr>
          <a:xfrm>
            <a:off x="823331" y="2686636"/>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81E351DA-EC30-4258-F86D-D5A1574316B2}"/>
              </a:ext>
            </a:extLst>
          </p:cNvPr>
          <p:cNvSpPr/>
          <p:nvPr/>
        </p:nvSpPr>
        <p:spPr>
          <a:xfrm>
            <a:off x="1629139" y="1992180"/>
            <a:ext cx="3440402" cy="163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resumen los cubos OLAP en todas las dimensiones para mejorar bastante el tiempo de consulta en las bases de datos relacionales.</a:t>
            </a:r>
          </a:p>
        </p:txBody>
      </p:sp>
      <p:cxnSp>
        <p:nvCxnSpPr>
          <p:cNvPr id="9" name="Conector recto de flecha 8">
            <a:extLst>
              <a:ext uri="{FF2B5EF4-FFF2-40B4-BE49-F238E27FC236}">
                <a16:creationId xmlns:a16="http://schemas.microsoft.com/office/drawing/2014/main" id="{60593A27-9CEC-6824-C28C-AC51B649CE3A}"/>
              </a:ext>
            </a:extLst>
          </p:cNvPr>
          <p:cNvCxnSpPr>
            <a:cxnSpLocks/>
            <a:stCxn id="8" idx="3"/>
            <a:endCxn id="3" idx="1"/>
          </p:cNvCxnSpPr>
          <p:nvPr/>
        </p:nvCxnSpPr>
        <p:spPr>
          <a:xfrm>
            <a:off x="5069541" y="2810806"/>
            <a:ext cx="1147005"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5F00F25B-C95F-8E88-BF97-274BE2AE58AE}"/>
              </a:ext>
            </a:extLst>
          </p:cNvPr>
          <p:cNvCxnSpPr>
            <a:cxnSpLocks/>
          </p:cNvCxnSpPr>
          <p:nvPr/>
        </p:nvCxnSpPr>
        <p:spPr>
          <a:xfrm>
            <a:off x="990511" y="2771121"/>
            <a:ext cx="638628" cy="39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15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6" name="Picture 2" descr="ABC del OLAP - Evaluando Software">
            <a:extLst>
              <a:ext uri="{FF2B5EF4-FFF2-40B4-BE49-F238E27FC236}">
                <a16:creationId xmlns:a16="http://schemas.microsoft.com/office/drawing/2014/main" id="{509D8A0D-4503-0D22-87F4-BBB81F2CE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373"/>
          <a:stretch/>
        </p:blipFill>
        <p:spPr bwMode="auto">
          <a:xfrm>
            <a:off x="722781" y="1780776"/>
            <a:ext cx="3032585" cy="217266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0127E876-05D1-353E-E9FF-D452EE5DDF1B}"/>
              </a:ext>
            </a:extLst>
          </p:cNvPr>
          <p:cNvPicPr>
            <a:picLocks noChangeAspect="1"/>
          </p:cNvPicPr>
          <p:nvPr/>
        </p:nvPicPr>
        <p:blipFill>
          <a:blip r:embed="rId4"/>
          <a:stretch>
            <a:fillRect/>
          </a:stretch>
        </p:blipFill>
        <p:spPr>
          <a:xfrm>
            <a:off x="4608128" y="4244225"/>
            <a:ext cx="2664983" cy="2371518"/>
          </a:xfrm>
          <a:prstGeom prst="rect">
            <a:avLst/>
          </a:prstGeom>
        </p:spPr>
      </p:pic>
      <p:pic>
        <p:nvPicPr>
          <p:cNvPr id="9" name="Picture 2" descr="ABC del OLAP - Evaluando Software">
            <a:extLst>
              <a:ext uri="{FF2B5EF4-FFF2-40B4-BE49-F238E27FC236}">
                <a16:creationId xmlns:a16="http://schemas.microsoft.com/office/drawing/2014/main" id="{F7348CF4-9874-0185-A158-BE2E71D939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27"/>
          <a:stretch/>
        </p:blipFill>
        <p:spPr bwMode="auto">
          <a:xfrm>
            <a:off x="8303191" y="1554373"/>
            <a:ext cx="2623009" cy="2355872"/>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F181C38-9A66-8723-D027-663620917DEA}"/>
              </a:ext>
            </a:extLst>
          </p:cNvPr>
          <p:cNvSpPr txBox="1"/>
          <p:nvPr/>
        </p:nvSpPr>
        <p:spPr>
          <a:xfrm>
            <a:off x="5463988" y="2103179"/>
            <a:ext cx="1264024" cy="830997"/>
          </a:xfrm>
          <a:prstGeom prst="rect">
            <a:avLst/>
          </a:prstGeom>
          <a:noFill/>
        </p:spPr>
        <p:txBody>
          <a:bodyPr wrap="square" rtlCol="0">
            <a:spAutoFit/>
          </a:bodyPr>
          <a:lstStyle/>
          <a:p>
            <a:r>
              <a:rPr lang="es-ES" sz="4800" dirty="0">
                <a:solidFill>
                  <a:schemeClr val="bg1"/>
                </a:solidFill>
              </a:rPr>
              <a:t> +</a:t>
            </a:r>
          </a:p>
        </p:txBody>
      </p:sp>
      <p:pic>
        <p:nvPicPr>
          <p:cNvPr id="15" name="Imagen 14">
            <a:extLst>
              <a:ext uri="{FF2B5EF4-FFF2-40B4-BE49-F238E27FC236}">
                <a16:creationId xmlns:a16="http://schemas.microsoft.com/office/drawing/2014/main" id="{DFEC34A9-B1F5-E9B6-BEEB-45B9C17974B6}"/>
              </a:ext>
            </a:extLst>
          </p:cNvPr>
          <p:cNvPicPr>
            <a:picLocks noChangeAspect="1"/>
          </p:cNvPicPr>
          <p:nvPr/>
        </p:nvPicPr>
        <p:blipFill>
          <a:blip r:embed="rId5"/>
          <a:stretch>
            <a:fillRect/>
          </a:stretch>
        </p:blipFill>
        <p:spPr>
          <a:xfrm>
            <a:off x="4608128" y="3910244"/>
            <a:ext cx="2664982" cy="358549"/>
          </a:xfrm>
          <a:prstGeom prst="rect">
            <a:avLst/>
          </a:prstGeom>
        </p:spPr>
      </p:pic>
      <p:sp>
        <p:nvSpPr>
          <p:cNvPr id="16" name="CuadroTexto 15">
            <a:extLst>
              <a:ext uri="{FF2B5EF4-FFF2-40B4-BE49-F238E27FC236}">
                <a16:creationId xmlns:a16="http://schemas.microsoft.com/office/drawing/2014/main" id="{FF7DE16F-EF32-0651-1C25-203D1441F1AC}"/>
              </a:ext>
            </a:extLst>
          </p:cNvPr>
          <p:cNvSpPr txBox="1"/>
          <p:nvPr/>
        </p:nvSpPr>
        <p:spPr>
          <a:xfrm>
            <a:off x="5561348" y="3910244"/>
            <a:ext cx="758541" cy="338554"/>
          </a:xfrm>
          <a:prstGeom prst="rect">
            <a:avLst/>
          </a:prstGeom>
          <a:noFill/>
        </p:spPr>
        <p:txBody>
          <a:bodyPr wrap="none" rtlCol="0">
            <a:spAutoFit/>
          </a:bodyPr>
          <a:lstStyle/>
          <a:p>
            <a:r>
              <a:rPr lang="es-ES" sz="1600" b="1" dirty="0"/>
              <a:t>HOLAP</a:t>
            </a:r>
          </a:p>
        </p:txBody>
      </p:sp>
    </p:spTree>
    <p:extLst>
      <p:ext uri="{BB962C8B-B14F-4D97-AF65-F5344CB8AC3E}">
        <p14:creationId xmlns:p14="http://schemas.microsoft.com/office/powerpoint/2010/main" val="2719091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4" name="CuadroTexto 3">
            <a:extLst>
              <a:ext uri="{FF2B5EF4-FFF2-40B4-BE49-F238E27FC236}">
                <a16:creationId xmlns:a16="http://schemas.microsoft.com/office/drawing/2014/main" id="{ABED873D-F51E-961C-4AE1-52C6B89EE7E4}"/>
              </a:ext>
            </a:extLst>
          </p:cNvPr>
          <p:cNvSpPr txBox="1"/>
          <p:nvPr/>
        </p:nvSpPr>
        <p:spPr>
          <a:xfrm>
            <a:off x="1665246" y="1393125"/>
            <a:ext cx="8861508" cy="4801314"/>
          </a:xfrm>
          <a:prstGeom prst="rect">
            <a:avLst/>
          </a:prstGeom>
          <a:noFill/>
        </p:spPr>
        <p:txBody>
          <a:bodyPr wrap="square" rtlCol="0">
            <a:spAutoFit/>
          </a:bodyPr>
          <a:lstStyle/>
          <a:p>
            <a:pPr algn="just"/>
            <a:endParaRPr lang="es-ES" b="1" dirty="0">
              <a:solidFill>
                <a:schemeClr val="bg1"/>
              </a:solidFill>
            </a:endParaRPr>
          </a:p>
          <a:p>
            <a:pPr algn="ctr"/>
            <a:r>
              <a:rPr lang="es-ES" b="1" u="sng" dirty="0">
                <a:solidFill>
                  <a:schemeClr val="bg1"/>
                </a:solidFill>
              </a:rPr>
              <a:t>MOLAP</a:t>
            </a:r>
          </a:p>
          <a:p>
            <a:pPr algn="ctr"/>
            <a:r>
              <a:rPr lang="es-ES" b="1" u="sng" dirty="0">
                <a:solidFill>
                  <a:schemeClr val="bg1"/>
                </a:solidFill>
              </a:rPr>
              <a:t>(Procesamiento Analítico Multidimensional en Línea)</a:t>
            </a:r>
          </a:p>
          <a:p>
            <a:pPr algn="just"/>
            <a:endParaRPr lang="es-ES" b="1" u="sng" dirty="0">
              <a:solidFill>
                <a:schemeClr val="bg1"/>
              </a:solidFill>
            </a:endParaRPr>
          </a:p>
          <a:p>
            <a:pPr algn="just"/>
            <a:r>
              <a:rPr lang="es-ES" b="1" dirty="0">
                <a:solidFill>
                  <a:schemeClr val="bg1"/>
                </a:solidFill>
              </a:rPr>
              <a:t>Sistema OLAP que incluye los datos directamente en una base de datos multidimensional. Es el que usa los cubos OLAP por excelencia. En este sistema, el cubo multidimensional creado es una estructura separada de la base de datos relacional (Se almacena en un servidor de análisis de datos o en memoria).</a:t>
            </a:r>
          </a:p>
          <a:p>
            <a:pPr algn="just"/>
            <a:r>
              <a:rPr lang="es-ES" b="1" dirty="0">
                <a:solidFill>
                  <a:schemeClr val="bg1"/>
                </a:solidFill>
              </a:rPr>
              <a:t>Partes del sistema MOLAP:</a:t>
            </a:r>
          </a:p>
          <a:p>
            <a:pPr algn="just"/>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La base de datos multidimensional, que es la encargada del manejo, acceso y obtención del dato.</a:t>
            </a:r>
          </a:p>
          <a:p>
            <a:pPr marL="285750" indent="-285750" algn="just">
              <a:buFont typeface="Arial" panose="020B0604020202020204" pitchFamily="34" charset="0"/>
              <a:buChar char="•"/>
            </a:pPr>
            <a:r>
              <a:rPr lang="es-ES" b="1" dirty="0">
                <a:solidFill>
                  <a:schemeClr val="bg1"/>
                </a:solidFill>
              </a:rPr>
              <a:t>El motor analítico, que es el responsable de la ejecución de los requerimientos OLAP. </a:t>
            </a:r>
          </a:p>
          <a:p>
            <a:pPr algn="just"/>
            <a:endParaRPr lang="es-ES" b="1" dirty="0">
              <a:solidFill>
                <a:schemeClr val="bg1"/>
              </a:solidFill>
            </a:endParaRPr>
          </a:p>
          <a:p>
            <a:pPr algn="just"/>
            <a:r>
              <a:rPr lang="es-ES" b="1" dirty="0">
                <a:solidFill>
                  <a:schemeClr val="bg1"/>
                </a:solidFill>
              </a:rPr>
              <a:t>El nivel de presentación se integra con el de aplicación y proporciona un interfaz a través del cual los usuarios finales visualizan los análisis OLAP. </a:t>
            </a:r>
          </a:p>
          <a:p>
            <a:pPr algn="just"/>
            <a:endParaRPr lang="es-ES" dirty="0">
              <a:solidFill>
                <a:schemeClr val="bg1"/>
              </a:solidFill>
            </a:endParaRPr>
          </a:p>
        </p:txBody>
      </p:sp>
    </p:spTree>
    <p:extLst>
      <p:ext uri="{BB962C8B-B14F-4D97-AF65-F5344CB8AC3E}">
        <p14:creationId xmlns:p14="http://schemas.microsoft.com/office/powerpoint/2010/main" val="170754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8" name="Picture 4" descr="Data Warehouse | Types of OLAP - javatpoint">
            <a:extLst>
              <a:ext uri="{FF2B5EF4-FFF2-40B4-BE49-F238E27FC236}">
                <a16:creationId xmlns:a16="http://schemas.microsoft.com/office/drawing/2014/main" id="{83AFF7C8-1215-850F-0E23-B96F94112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582" y="1758366"/>
            <a:ext cx="8982075"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2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30</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DBBED4E0-7024-9CCE-F8F5-F8706C8BF03B}"/>
              </a:ext>
            </a:extLst>
          </p:cNvPr>
          <p:cNvSpPr/>
          <p:nvPr/>
        </p:nvSpPr>
        <p:spPr>
          <a:xfrm>
            <a:off x="955039" y="1662577"/>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La información y los cruces son pre calculados y luego son almacenados en cubos de datos multidimensionales, lo que lo vuelve ágil a la hora de mostrar información.</a:t>
            </a:r>
          </a:p>
          <a:p>
            <a:pPr marL="285750" indent="-285750" algn="just">
              <a:buFont typeface="Arial" panose="020B0604020202020204" pitchFamily="34" charset="0"/>
              <a:buChar char="•"/>
            </a:pPr>
            <a:r>
              <a:rPr lang="es-ES" b="1" dirty="0">
                <a:solidFill>
                  <a:schemeClr val="tx1"/>
                </a:solidFill>
              </a:rPr>
              <a:t>Puede manejar grandes cantidades de datos sin comprometer el rendimiento.</a:t>
            </a:r>
          </a:p>
          <a:p>
            <a:pPr marL="285750" indent="-285750" algn="just">
              <a:buFont typeface="Arial" panose="020B0604020202020204" pitchFamily="34" charset="0"/>
              <a:buChar char="•"/>
            </a:pPr>
            <a:r>
              <a:rPr lang="es-ES" b="1" dirty="0">
                <a:solidFill>
                  <a:schemeClr val="tx1"/>
                </a:solidFill>
              </a:rPr>
              <a:t>Proporciona una buena experiencia de usuario debido a su capacidad para procesar y mostrar datos rápidamente.</a:t>
            </a:r>
          </a:p>
        </p:txBody>
      </p:sp>
      <p:sp>
        <p:nvSpPr>
          <p:cNvPr id="4" name="Rectángulo: esquinas redondeadas 3">
            <a:extLst>
              <a:ext uri="{FF2B5EF4-FFF2-40B4-BE49-F238E27FC236}">
                <a16:creationId xmlns:a16="http://schemas.microsoft.com/office/drawing/2014/main" id="{EB417D37-3118-ADB0-2425-F28FDA88CDE3}"/>
              </a:ext>
            </a:extLst>
          </p:cNvPr>
          <p:cNvSpPr/>
          <p:nvPr/>
        </p:nvSpPr>
        <p:spPr>
          <a:xfrm>
            <a:off x="6950039" y="1632866"/>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escala la información (se vuelve lenta ante una base de datos grande o en continuo crecimiento).</a:t>
            </a:r>
          </a:p>
          <a:p>
            <a:pPr marL="285750" indent="-285750" algn="just">
              <a:buFont typeface="Arial" panose="020B0604020202020204" pitchFamily="34" charset="0"/>
              <a:buChar char="•"/>
            </a:pPr>
            <a:r>
              <a:rPr lang="es-ES" b="1" dirty="0">
                <a:solidFill>
                  <a:schemeClr val="tx1"/>
                </a:solidFill>
              </a:rPr>
              <a:t>Puede ser costoso debido a que necesita un hardware especial para su implementación.</a:t>
            </a:r>
          </a:p>
          <a:p>
            <a:pPr marL="285750" indent="-285750" algn="just">
              <a:buFont typeface="Arial" panose="020B0604020202020204" pitchFamily="34" charset="0"/>
              <a:buChar char="•"/>
            </a:pPr>
            <a:r>
              <a:rPr lang="es-ES" b="1" dirty="0">
                <a:solidFill>
                  <a:schemeClr val="tx1"/>
                </a:solidFill>
              </a:rPr>
              <a:t>Requiere una gran cantidad de espacio de almacenamiento debido a la multidimensionalidad</a:t>
            </a:r>
          </a:p>
          <a:p>
            <a:pPr algn="just"/>
            <a:endParaRPr lang="es-ES" b="1" dirty="0">
              <a:solidFill>
                <a:schemeClr val="tx1"/>
              </a:solidFill>
            </a:endParaRPr>
          </a:p>
        </p:txBody>
      </p:sp>
    </p:spTree>
    <p:extLst>
      <p:ext uri="{BB962C8B-B14F-4D97-AF65-F5344CB8AC3E}">
        <p14:creationId xmlns:p14="http://schemas.microsoft.com/office/powerpoint/2010/main" val="2875953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31</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2862322"/>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grandes conjuntos de datos de ventas o de inventario en un cubo multidimensional (Para explorar los datos de manera más eficiente y visual). Por ejemplo en el sector del comercio minorista.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Cuando es necesario analizar grandes conjuntos de datos financieros. Por ejemplo en el sector bancario o de seguros.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marketing: Cuando necesitamos analizar grandes conjuntos de datos de campañas de marketing. Por ejemplo en el sector publicitario.</a:t>
            </a:r>
          </a:p>
        </p:txBody>
      </p:sp>
    </p:spTree>
    <p:extLst>
      <p:ext uri="{BB962C8B-B14F-4D97-AF65-F5344CB8AC3E}">
        <p14:creationId xmlns:p14="http://schemas.microsoft.com/office/powerpoint/2010/main" val="78144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32</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DA96AE86-396E-D130-1A0E-18EADBC832C9}"/>
              </a:ext>
            </a:extLst>
          </p:cNvPr>
          <p:cNvSpPr txBox="1"/>
          <p:nvPr/>
        </p:nvSpPr>
        <p:spPr>
          <a:xfrm>
            <a:off x="1238348" y="1564152"/>
            <a:ext cx="9404544" cy="4524315"/>
          </a:xfrm>
          <a:prstGeom prst="rect">
            <a:avLst/>
          </a:prstGeom>
          <a:noFill/>
        </p:spPr>
        <p:txBody>
          <a:bodyPr wrap="square" rtlCol="0">
            <a:spAutoFit/>
          </a:bodyPr>
          <a:lstStyle/>
          <a:p>
            <a:pPr algn="ctr"/>
            <a:r>
              <a:rPr lang="es-ES" b="1" u="sng" dirty="0">
                <a:solidFill>
                  <a:schemeClr val="bg1"/>
                </a:solidFill>
              </a:rPr>
              <a:t>ROLAP</a:t>
            </a:r>
          </a:p>
          <a:p>
            <a:pPr algn="ctr"/>
            <a:r>
              <a:rPr lang="es-ES" b="1" u="sng" dirty="0">
                <a:solidFill>
                  <a:schemeClr val="bg1"/>
                </a:solidFill>
              </a:rPr>
              <a:t>(Procesamiento Analítico en Línea Relacional)</a:t>
            </a:r>
          </a:p>
          <a:p>
            <a:pPr algn="ctr"/>
            <a:endParaRPr lang="es-ES" dirty="0">
              <a:solidFill>
                <a:schemeClr val="bg1"/>
              </a:solidFill>
            </a:endParaRPr>
          </a:p>
          <a:p>
            <a:pPr algn="just"/>
            <a:r>
              <a:rPr lang="es-ES" b="1" dirty="0">
                <a:solidFill>
                  <a:schemeClr val="bg1"/>
                </a:solidFill>
              </a:rPr>
              <a:t>Sistema OLAP que realiza un análisis multidimensional dinámico de grandes cantidades de datos almacenados en una base de datos relacional y que permite escalar esta cantidad de información.</a:t>
            </a:r>
          </a:p>
          <a:p>
            <a:pPr algn="just"/>
            <a:r>
              <a:rPr lang="es-ES" b="1" dirty="0">
                <a:solidFill>
                  <a:schemeClr val="bg1"/>
                </a:solidFill>
              </a:rPr>
              <a:t>Los datos son introducidos directamente desde el almacén de datos y no son almacenados por separado. No se crea un cubo multidimensional independiente, sino que se utilizan vistas relacionales para representar la información en forma de tablas, que luego pueden ser analizadas utilizando herramientas de análisis de datos.</a:t>
            </a:r>
          </a:p>
          <a:p>
            <a:pPr algn="just"/>
            <a:r>
              <a:rPr lang="es-ES" b="1" dirty="0">
                <a:solidFill>
                  <a:schemeClr val="bg1"/>
                </a:solidFill>
              </a:rPr>
              <a:t>Arquitectura del sistema ROLAP:</a:t>
            </a:r>
          </a:p>
          <a:p>
            <a:pPr marL="285750" indent="-285750" algn="just">
              <a:buFont typeface="Arial" panose="020B0604020202020204" pitchFamily="34" charset="0"/>
              <a:buChar char="•"/>
            </a:pPr>
            <a:r>
              <a:rPr lang="es-ES" b="1" dirty="0">
                <a:solidFill>
                  <a:schemeClr val="bg1"/>
                </a:solidFill>
              </a:rPr>
              <a:t>Base de datos relacional: Usa bases de datos relacionales para el manejo, acceso y obtención del dato.</a:t>
            </a:r>
          </a:p>
          <a:p>
            <a:pPr marL="285750" indent="-285750" algn="just">
              <a:buFont typeface="Arial" panose="020B0604020202020204" pitchFamily="34" charset="0"/>
              <a:buChar char="•"/>
            </a:pPr>
            <a:r>
              <a:rPr lang="es-ES" b="1" dirty="0">
                <a:solidFill>
                  <a:schemeClr val="bg1"/>
                </a:solidFill>
              </a:rPr>
              <a:t>Motor de base de datos (Funcionalidad analítica): Ejecuta las consultas multidimensionales de los usuarios.</a:t>
            </a:r>
          </a:p>
          <a:p>
            <a:pPr algn="just"/>
            <a:r>
              <a:rPr lang="es-ES" b="1" dirty="0">
                <a:solidFill>
                  <a:schemeClr val="bg1"/>
                </a:solidFill>
              </a:rPr>
              <a:t>El motor ROLAP se integra con niveles de presentación, a través de los cuales los usuarios realizan los análisis OLAP.</a:t>
            </a:r>
          </a:p>
        </p:txBody>
      </p:sp>
    </p:spTree>
    <p:extLst>
      <p:ext uri="{BB962C8B-B14F-4D97-AF65-F5344CB8AC3E}">
        <p14:creationId xmlns:p14="http://schemas.microsoft.com/office/powerpoint/2010/main" val="276699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33</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Data Warehouse | Types of OLAP - javatpoint">
            <a:extLst>
              <a:ext uri="{FF2B5EF4-FFF2-40B4-BE49-F238E27FC236}">
                <a16:creationId xmlns:a16="http://schemas.microsoft.com/office/drawing/2014/main" id="{16E4F729-4EBD-A32E-CE63-65FF86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7" y="1873787"/>
            <a:ext cx="90773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58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34</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esquinas redondeadas 3">
            <a:extLst>
              <a:ext uri="{FF2B5EF4-FFF2-40B4-BE49-F238E27FC236}">
                <a16:creationId xmlns:a16="http://schemas.microsoft.com/office/drawing/2014/main" id="{86399195-AE99-076A-5BB4-D1D4B48AE722}"/>
              </a:ext>
            </a:extLst>
          </p:cNvPr>
          <p:cNvSpPr/>
          <p:nvPr/>
        </p:nvSpPr>
        <p:spPr>
          <a:xfrm>
            <a:off x="797658" y="1606952"/>
            <a:ext cx="4294094" cy="4500000"/>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Es rápido y permite el acceso a cualquier usuario que se encuentre en la base de datos. </a:t>
            </a:r>
          </a:p>
          <a:p>
            <a:pPr marL="285750" indent="-285750" algn="just">
              <a:buFont typeface="Arial" panose="020B0604020202020204" pitchFamily="34" charset="0"/>
              <a:buChar char="•"/>
            </a:pPr>
            <a:r>
              <a:rPr lang="es-ES" b="1" dirty="0">
                <a:solidFill>
                  <a:schemeClr val="tx1"/>
                </a:solidFill>
              </a:rPr>
              <a:t>Es más flexible que MOLAP, pudiendo analizar grandes conjuntos de datos que cambian con frecuencia.</a:t>
            </a:r>
          </a:p>
          <a:p>
            <a:pPr marL="285750" indent="-285750" algn="just">
              <a:buFont typeface="Arial" panose="020B0604020202020204" pitchFamily="34" charset="0"/>
              <a:buChar char="•"/>
            </a:pPr>
            <a:r>
              <a:rPr lang="es-ES" b="1" dirty="0">
                <a:solidFill>
                  <a:schemeClr val="tx1"/>
                </a:solidFill>
              </a:rPr>
              <a:t>No requiere hardware especializado, pudiendo ser ejecutado en un servidor de base de datos existente.</a:t>
            </a:r>
          </a:p>
          <a:p>
            <a:pPr marL="285750" indent="-285750" algn="just">
              <a:buFont typeface="Arial" panose="020B0604020202020204" pitchFamily="34" charset="0"/>
              <a:buChar char="•"/>
            </a:pPr>
            <a:r>
              <a:rPr lang="es-ES" b="1" dirty="0">
                <a:solidFill>
                  <a:schemeClr val="tx1"/>
                </a:solidFill>
              </a:rPr>
              <a:t>Se puede integrar fácilmente con otros sistemas y aplicaciones.</a:t>
            </a:r>
          </a:p>
        </p:txBody>
      </p:sp>
      <p:sp>
        <p:nvSpPr>
          <p:cNvPr id="6" name="Rectángulo: esquinas redondeadas 5">
            <a:extLst>
              <a:ext uri="{FF2B5EF4-FFF2-40B4-BE49-F238E27FC236}">
                <a16:creationId xmlns:a16="http://schemas.microsoft.com/office/drawing/2014/main" id="{787992A7-20C6-1ED7-4A26-4BEA494FF406}"/>
              </a:ext>
            </a:extLst>
          </p:cNvPr>
          <p:cNvSpPr/>
          <p:nvPr/>
        </p:nvSpPr>
        <p:spPr>
          <a:xfrm>
            <a:off x="6631400" y="1601890"/>
            <a:ext cx="4294800" cy="4500000"/>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almacena los resultados, volviéndose un poco inestable.</a:t>
            </a:r>
          </a:p>
          <a:p>
            <a:pPr marL="285750" indent="-285750" algn="just">
              <a:buFont typeface="Arial" panose="020B0604020202020204" pitchFamily="34" charset="0"/>
              <a:buChar char="•"/>
            </a:pPr>
            <a:r>
              <a:rPr lang="es-ES" b="1" dirty="0">
                <a:solidFill>
                  <a:schemeClr val="tx1"/>
                </a:solidFill>
              </a:rPr>
              <a:t>Los datos se almacenan en una base de datos relacional, provocando que las consultas sean más lentas.</a:t>
            </a:r>
          </a:p>
          <a:p>
            <a:pPr marL="285750" indent="-285750" algn="just">
              <a:buFont typeface="Arial" panose="020B0604020202020204" pitchFamily="34" charset="0"/>
              <a:buChar char="•"/>
            </a:pPr>
            <a:r>
              <a:rPr lang="es-ES" b="1" dirty="0">
                <a:solidFill>
                  <a:schemeClr val="tx1"/>
                </a:solidFill>
              </a:rPr>
              <a:t>No es tan intuitivo como MOLAP y requerirá un conocimiento técnico superior para su buen uso.</a:t>
            </a:r>
          </a:p>
        </p:txBody>
      </p:sp>
    </p:spTree>
    <p:extLst>
      <p:ext uri="{BB962C8B-B14F-4D97-AF65-F5344CB8AC3E}">
        <p14:creationId xmlns:p14="http://schemas.microsoft.com/office/powerpoint/2010/main" val="1658270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las ventas diarias de cada tienda en una base de datos relacional.</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redes sociales: Cuando es necesario analizar conjuntos de datos de redes sociales. Por ejemplo para analizar la popularidad de un producto o marca en línea.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datos de sensores: Cuando es necesario analizar conjuntos de datos de sensores. Por ejemplo para detectar problemas en el funcionamiento de una máquina o equipo.</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tráfico web: Cuando es necesario analizar conjuntos de datos de tráfico web. Por ejemplo para optimizar la experiencia de usuario en un sitio web.</a:t>
            </a:r>
          </a:p>
        </p:txBody>
      </p:sp>
    </p:spTree>
    <p:extLst>
      <p:ext uri="{BB962C8B-B14F-4D97-AF65-F5344CB8AC3E}">
        <p14:creationId xmlns:p14="http://schemas.microsoft.com/office/powerpoint/2010/main" val="1392816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CuadroTexto 2">
            <a:extLst>
              <a:ext uri="{FF2B5EF4-FFF2-40B4-BE49-F238E27FC236}">
                <a16:creationId xmlns:a16="http://schemas.microsoft.com/office/drawing/2014/main" id="{9A69A5C1-D69B-D748-1ACE-5B975288A0EB}"/>
              </a:ext>
            </a:extLst>
          </p:cNvPr>
          <p:cNvSpPr txBox="1"/>
          <p:nvPr/>
        </p:nvSpPr>
        <p:spPr>
          <a:xfrm>
            <a:off x="497840" y="1822076"/>
            <a:ext cx="5598159" cy="3693319"/>
          </a:xfrm>
          <a:prstGeom prst="rect">
            <a:avLst/>
          </a:prstGeom>
          <a:noFill/>
        </p:spPr>
        <p:txBody>
          <a:bodyPr wrap="square" rtlCol="0">
            <a:spAutoFit/>
          </a:bodyPr>
          <a:lstStyle/>
          <a:p>
            <a:pPr algn="ctr"/>
            <a:endParaRPr lang="es-ES" dirty="0">
              <a:solidFill>
                <a:schemeClr val="bg1"/>
              </a:solidFill>
            </a:endParaRPr>
          </a:p>
          <a:p>
            <a:pPr algn="ctr"/>
            <a:r>
              <a:rPr lang="es-ES" b="1" u="sng" dirty="0">
                <a:solidFill>
                  <a:schemeClr val="bg1"/>
                </a:solidFill>
              </a:rPr>
              <a:t>HOLAP</a:t>
            </a:r>
          </a:p>
          <a:p>
            <a:pPr algn="ctr"/>
            <a:r>
              <a:rPr lang="es-ES" b="1" u="sng" dirty="0">
                <a:solidFill>
                  <a:schemeClr val="bg1"/>
                </a:solidFill>
              </a:rPr>
              <a:t>(Procesamiento Analítico Híbrido en Línea)</a:t>
            </a:r>
          </a:p>
          <a:p>
            <a:pPr algn="just"/>
            <a:endParaRPr lang="es-ES" b="1" dirty="0">
              <a:solidFill>
                <a:schemeClr val="bg1"/>
              </a:solidFill>
            </a:endParaRPr>
          </a:p>
          <a:p>
            <a:pPr algn="just"/>
            <a:r>
              <a:rPr lang="es-ES" b="1" dirty="0">
                <a:solidFill>
                  <a:schemeClr val="bg1"/>
                </a:solidFill>
              </a:rPr>
              <a:t>Es una combinación de ROLAP y MOLAP. Fue creado para combinar la mayor capacidad de datos de ROLAP con la capacidad de procesamiento de MOLAP. En algunas estructuras el cubo se almacena separado de la base de datos relacional como en MOLAP y en otras, el cubo puede estar dentro de la base de datos relacional como en ROLAP. Esto dependerá del tamaño de los datos, la complejidad del análisis y los requisitos de rendimiento.</a:t>
            </a:r>
            <a:endParaRPr lang="es-ES" dirty="0">
              <a:solidFill>
                <a:schemeClr val="bg1"/>
              </a:solidFill>
            </a:endParaRPr>
          </a:p>
          <a:p>
            <a:endParaRPr lang="es-ES" dirty="0">
              <a:solidFill>
                <a:schemeClr val="bg1"/>
              </a:solidFill>
            </a:endParaRPr>
          </a:p>
        </p:txBody>
      </p:sp>
      <p:pic>
        <p:nvPicPr>
          <p:cNvPr id="3074" name="Picture 2" descr="HOLAP architecture The main advantages of HOLAP include: o High... |  Download Scientific Diagram">
            <a:extLst>
              <a:ext uri="{FF2B5EF4-FFF2-40B4-BE49-F238E27FC236}">
                <a16:creationId xmlns:a16="http://schemas.microsoft.com/office/drawing/2014/main" id="{2EEEF623-F435-C78B-4D40-179DE2909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474" y="2724313"/>
            <a:ext cx="4968477" cy="234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243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6" name="Rectángulo: esquinas redondeadas 5">
            <a:extLst>
              <a:ext uri="{FF2B5EF4-FFF2-40B4-BE49-F238E27FC236}">
                <a16:creationId xmlns:a16="http://schemas.microsoft.com/office/drawing/2014/main" id="{3D01881D-D513-9843-3F3A-39894BE36FCF}"/>
              </a:ext>
            </a:extLst>
          </p:cNvPr>
          <p:cNvSpPr/>
          <p:nvPr/>
        </p:nvSpPr>
        <p:spPr>
          <a:xfrm>
            <a:off x="955041"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dirty="0">
                <a:solidFill>
                  <a:schemeClr val="tx1"/>
                </a:solidFill>
              </a:rPr>
              <a:t>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Hace que las empresas tengan un procesamiento rápido de datos con posibilidad de escalarlo sin perder el nivel de desempeño. </a:t>
            </a:r>
          </a:p>
          <a:p>
            <a:pPr marL="285750" indent="-285750" algn="just">
              <a:buFont typeface="Arial" panose="020B0604020202020204" pitchFamily="34" charset="0"/>
              <a:buChar char="•"/>
            </a:pPr>
            <a:r>
              <a:rPr lang="es-ES" b="1" dirty="0">
                <a:solidFill>
                  <a:schemeClr val="tx1"/>
                </a:solidFill>
              </a:rPr>
              <a:t>El costo es menor que el de MOLAP, ya que no requiere hardware especializado y se puede ejecutar en un servidor de base de datos existente.</a:t>
            </a:r>
          </a:p>
          <a:p>
            <a:pPr marL="285750" indent="-285750" algn="just">
              <a:buFont typeface="Arial" panose="020B0604020202020204" pitchFamily="34" charset="0"/>
              <a:buChar char="•"/>
            </a:pPr>
            <a:r>
              <a:rPr lang="es-ES" b="1" dirty="0">
                <a:solidFill>
                  <a:schemeClr val="tx1"/>
                </a:solidFill>
              </a:rPr>
              <a:t>Proporciona una buena experiencia de usuario y se puede integrar fácilmente con otros sistemas y aplicaciones.</a:t>
            </a:r>
          </a:p>
          <a:p>
            <a:pPr algn="just"/>
            <a:endParaRPr lang="es-ES" b="1" dirty="0">
              <a:solidFill>
                <a:schemeClr val="tx1"/>
              </a:solidFill>
            </a:endParaRPr>
          </a:p>
          <a:p>
            <a:pPr algn="just"/>
            <a:endParaRPr lang="es-ES" dirty="0">
              <a:solidFill>
                <a:schemeClr val="tx1"/>
              </a:solidFill>
            </a:endParaRPr>
          </a:p>
        </p:txBody>
      </p:sp>
      <p:sp>
        <p:nvSpPr>
          <p:cNvPr id="3" name="Rectángulo: esquinas redondeadas 2">
            <a:extLst>
              <a:ext uri="{FF2B5EF4-FFF2-40B4-BE49-F238E27FC236}">
                <a16:creationId xmlns:a16="http://schemas.microsoft.com/office/drawing/2014/main" id="{0DB1BC34-8977-36A9-47BE-A56093B0043D}"/>
              </a:ext>
            </a:extLst>
          </p:cNvPr>
          <p:cNvSpPr/>
          <p:nvPr/>
        </p:nvSpPr>
        <p:spPr>
          <a:xfrm>
            <a:off x="7035518"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a:solidFill>
                  <a:schemeClr val="tx1"/>
                </a:solidFill>
              </a:rPr>
              <a:t>DESVENTAJAS</a:t>
            </a:r>
            <a:endParaRPr lang="es-ES" b="1" dirty="0">
              <a:solidFill>
                <a:schemeClr val="tx1"/>
              </a:solidFill>
            </a:endParaRP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 tan eficiente para datos muy complejos.</a:t>
            </a:r>
          </a:p>
          <a:p>
            <a:pPr marL="285750" indent="-285750" algn="just">
              <a:buFont typeface="Arial" panose="020B0604020202020204" pitchFamily="34" charset="0"/>
              <a:buChar char="•"/>
            </a:pPr>
            <a:r>
              <a:rPr lang="es-ES" b="1" dirty="0">
                <a:solidFill>
                  <a:schemeClr val="tx1"/>
                </a:solidFill>
              </a:rPr>
              <a:t>Requiere una configuración más compleja y una gestión de datos más cuidadosa que otros modelos.</a:t>
            </a:r>
          </a:p>
          <a:p>
            <a:pPr marL="285750" indent="-285750" algn="just">
              <a:buFont typeface="Arial" panose="020B0604020202020204" pitchFamily="34" charset="0"/>
              <a:buChar char="•"/>
            </a:pPr>
            <a:r>
              <a:rPr lang="es-ES" b="1" dirty="0">
                <a:solidFill>
                  <a:schemeClr val="tx1"/>
                </a:solidFill>
              </a:rPr>
              <a:t>Las consultas pueden ser más lentas que en MOLAP debido a que algunos datos se almacenan en una base de datos relacional.</a:t>
            </a:r>
          </a:p>
          <a:p>
            <a:pPr algn="just"/>
            <a:endParaRPr lang="es-ES" b="1" dirty="0">
              <a:solidFill>
                <a:schemeClr val="tx1"/>
              </a:solidFill>
            </a:endParaRPr>
          </a:p>
          <a:p>
            <a:pPr algn="just"/>
            <a:endParaRPr lang="es-ES" dirty="0">
              <a:solidFill>
                <a:schemeClr val="tx1"/>
              </a:solidFill>
            </a:endParaRPr>
          </a:p>
        </p:txBody>
      </p:sp>
    </p:spTree>
    <p:extLst>
      <p:ext uri="{BB962C8B-B14F-4D97-AF65-F5344CB8AC3E}">
        <p14:creationId xmlns:p14="http://schemas.microsoft.com/office/powerpoint/2010/main" val="1334634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y marketing: Cuando es necesario analizar grandes conjuntos de datos de ventas y marketing en tiempo real. Por ejemplo para tomar decisiones basadas en el comportamiento del cliente.</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y presupuesto: Cuando es necesario analizar grandes conjuntos de datos financieros y de presupuestos en tiempo real. Por ejemplo para tomar decisiones en tiempo real sobre inversiones y gastos.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recursos humanos: Cuando necesitamos analizar grandes conjuntos de datos de recursos humanos. Por ejemplo para realizar un seguimiento del rendimiento y la productividad de los empleados.</a:t>
            </a:r>
          </a:p>
        </p:txBody>
      </p:sp>
    </p:spTree>
    <p:extLst>
      <p:ext uri="{BB962C8B-B14F-4D97-AF65-F5344CB8AC3E}">
        <p14:creationId xmlns:p14="http://schemas.microsoft.com/office/powerpoint/2010/main" val="1419062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5015415" y="1346551"/>
            <a:ext cx="2161169" cy="523220"/>
          </a:xfrm>
          <a:prstGeom prst="rect">
            <a:avLst/>
          </a:prstGeom>
          <a:noFill/>
        </p:spPr>
        <p:txBody>
          <a:bodyPr wrap="none" rtlCol="0">
            <a:spAutoFit/>
          </a:bodyPr>
          <a:lstStyle/>
          <a:p>
            <a:r>
              <a:rPr lang="es-ES" sz="2800" b="1" dirty="0">
                <a:solidFill>
                  <a:schemeClr val="bg1"/>
                </a:solidFill>
              </a:rPr>
              <a:t>EN RESUMEN</a:t>
            </a:r>
          </a:p>
        </p:txBody>
      </p:sp>
      <p:pic>
        <p:nvPicPr>
          <p:cNvPr id="9" name="Imagen 8">
            <a:extLst>
              <a:ext uri="{FF2B5EF4-FFF2-40B4-BE49-F238E27FC236}">
                <a16:creationId xmlns:a16="http://schemas.microsoft.com/office/drawing/2014/main" id="{96B6FDA0-C346-5F44-2955-C0349D4E3D9A}"/>
              </a:ext>
            </a:extLst>
          </p:cNvPr>
          <p:cNvPicPr>
            <a:picLocks noChangeAspect="1"/>
          </p:cNvPicPr>
          <p:nvPr/>
        </p:nvPicPr>
        <p:blipFill rotWithShape="1">
          <a:blip r:embed="rId3"/>
          <a:srcRect l="50784" t="38895" r="205" b="1905"/>
          <a:stretch/>
        </p:blipFill>
        <p:spPr>
          <a:xfrm>
            <a:off x="2648441" y="1826746"/>
            <a:ext cx="6584358" cy="4360792"/>
          </a:xfrm>
          <a:prstGeom prst="rect">
            <a:avLst/>
          </a:prstGeom>
        </p:spPr>
      </p:pic>
      <p:sp>
        <p:nvSpPr>
          <p:cNvPr id="11" name="CuadroTexto 10">
            <a:extLst>
              <a:ext uri="{FF2B5EF4-FFF2-40B4-BE49-F238E27FC236}">
                <a16:creationId xmlns:a16="http://schemas.microsoft.com/office/drawing/2014/main" id="{E20E3B59-B46E-6991-20D5-C3789B92F688}"/>
              </a:ext>
            </a:extLst>
          </p:cNvPr>
          <p:cNvSpPr txBox="1"/>
          <p:nvPr/>
        </p:nvSpPr>
        <p:spPr>
          <a:xfrm>
            <a:off x="3015312" y="5879761"/>
            <a:ext cx="2632452" cy="307777"/>
          </a:xfrm>
          <a:prstGeom prst="rect">
            <a:avLst/>
          </a:prstGeom>
          <a:noFill/>
        </p:spPr>
        <p:txBody>
          <a:bodyPr wrap="none" rtlCol="0">
            <a:spAutoFit/>
          </a:bodyPr>
          <a:lstStyle/>
          <a:p>
            <a:r>
              <a:rPr lang="es-ES" sz="1400" dirty="0"/>
              <a:t>Almacenamiento multidimensional</a:t>
            </a:r>
          </a:p>
        </p:txBody>
      </p:sp>
      <p:sp>
        <p:nvSpPr>
          <p:cNvPr id="12" name="CuadroTexto 11">
            <a:extLst>
              <a:ext uri="{FF2B5EF4-FFF2-40B4-BE49-F238E27FC236}">
                <a16:creationId xmlns:a16="http://schemas.microsoft.com/office/drawing/2014/main" id="{3724418E-C894-FE5A-1787-F90DF555818F}"/>
              </a:ext>
            </a:extLst>
          </p:cNvPr>
          <p:cNvSpPr txBox="1"/>
          <p:nvPr/>
        </p:nvSpPr>
        <p:spPr>
          <a:xfrm>
            <a:off x="6014635" y="5879760"/>
            <a:ext cx="2111604" cy="307777"/>
          </a:xfrm>
          <a:prstGeom prst="rect">
            <a:avLst/>
          </a:prstGeom>
          <a:noFill/>
        </p:spPr>
        <p:txBody>
          <a:bodyPr wrap="none" rtlCol="0">
            <a:spAutoFit/>
          </a:bodyPr>
          <a:lstStyle/>
          <a:p>
            <a:r>
              <a:rPr lang="es-ES" sz="1400" dirty="0"/>
              <a:t>Almacenamiento relacional</a:t>
            </a:r>
          </a:p>
        </p:txBody>
      </p:sp>
      <p:sp>
        <p:nvSpPr>
          <p:cNvPr id="14" name="CuadroTexto 13">
            <a:extLst>
              <a:ext uri="{FF2B5EF4-FFF2-40B4-BE49-F238E27FC236}">
                <a16:creationId xmlns:a16="http://schemas.microsoft.com/office/drawing/2014/main" id="{47AD4906-DC74-804F-025B-63063A843914}"/>
              </a:ext>
            </a:extLst>
          </p:cNvPr>
          <p:cNvSpPr txBox="1"/>
          <p:nvPr/>
        </p:nvSpPr>
        <p:spPr>
          <a:xfrm>
            <a:off x="3108383" y="2677389"/>
            <a:ext cx="1223155" cy="646331"/>
          </a:xfrm>
          <a:prstGeom prst="rect">
            <a:avLst/>
          </a:prstGeom>
          <a:noFill/>
        </p:spPr>
        <p:txBody>
          <a:bodyPr wrap="none" rtlCol="0">
            <a:spAutoFit/>
          </a:bodyPr>
          <a:lstStyle/>
          <a:p>
            <a:r>
              <a:rPr lang="es-ES" dirty="0"/>
              <a:t>Estructura </a:t>
            </a:r>
          </a:p>
          <a:p>
            <a:pPr algn="ctr"/>
            <a:r>
              <a:rPr lang="es-ES" dirty="0"/>
              <a:t>de Cubo</a:t>
            </a:r>
          </a:p>
        </p:txBody>
      </p:sp>
      <p:sp>
        <p:nvSpPr>
          <p:cNvPr id="15" name="CuadroTexto 14">
            <a:extLst>
              <a:ext uri="{FF2B5EF4-FFF2-40B4-BE49-F238E27FC236}">
                <a16:creationId xmlns:a16="http://schemas.microsoft.com/office/drawing/2014/main" id="{7468BA40-412E-C867-D359-B232810CA4AC}"/>
              </a:ext>
            </a:extLst>
          </p:cNvPr>
          <p:cNvSpPr txBox="1"/>
          <p:nvPr/>
        </p:nvSpPr>
        <p:spPr>
          <a:xfrm>
            <a:off x="2959201" y="3772847"/>
            <a:ext cx="1545564" cy="646331"/>
          </a:xfrm>
          <a:prstGeom prst="rect">
            <a:avLst/>
          </a:prstGeom>
          <a:noFill/>
        </p:spPr>
        <p:txBody>
          <a:bodyPr wrap="square" rtlCol="0">
            <a:spAutoFit/>
          </a:bodyPr>
          <a:lstStyle/>
          <a:p>
            <a:pPr algn="ctr"/>
            <a:r>
              <a:rPr lang="es-ES" dirty="0"/>
              <a:t>Datos </a:t>
            </a:r>
          </a:p>
          <a:p>
            <a:pPr algn="ctr"/>
            <a:r>
              <a:rPr lang="es-ES" dirty="0" err="1"/>
              <a:t>pre-calculados</a:t>
            </a:r>
            <a:endParaRPr lang="es-ES" dirty="0"/>
          </a:p>
        </p:txBody>
      </p:sp>
      <p:sp>
        <p:nvSpPr>
          <p:cNvPr id="16" name="CuadroTexto 15">
            <a:extLst>
              <a:ext uri="{FF2B5EF4-FFF2-40B4-BE49-F238E27FC236}">
                <a16:creationId xmlns:a16="http://schemas.microsoft.com/office/drawing/2014/main" id="{67B6D247-4353-3741-4A7C-4AAF21157064}"/>
              </a:ext>
            </a:extLst>
          </p:cNvPr>
          <p:cNvSpPr txBox="1"/>
          <p:nvPr/>
        </p:nvSpPr>
        <p:spPr>
          <a:xfrm>
            <a:off x="2879943" y="4946655"/>
            <a:ext cx="1680034" cy="646331"/>
          </a:xfrm>
          <a:prstGeom prst="rect">
            <a:avLst/>
          </a:prstGeom>
          <a:noFill/>
        </p:spPr>
        <p:txBody>
          <a:bodyPr wrap="square" rtlCol="0">
            <a:spAutoFit/>
          </a:bodyPr>
          <a:lstStyle/>
          <a:p>
            <a:pPr algn="ctr"/>
            <a:r>
              <a:rPr lang="es-ES" dirty="0"/>
              <a:t>Valores de nivel de detalle</a:t>
            </a:r>
          </a:p>
        </p:txBody>
      </p:sp>
    </p:spTree>
    <p:extLst>
      <p:ext uri="{BB962C8B-B14F-4D97-AF65-F5344CB8AC3E}">
        <p14:creationId xmlns:p14="http://schemas.microsoft.com/office/powerpoint/2010/main" val="145667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84482"/>
            <a:ext cx="10515600" cy="3429356"/>
          </a:xfrm>
        </p:spPr>
        <p:txBody>
          <a:bodyPr/>
          <a:lstStyle/>
          <a:p>
            <a:pPr marL="285750" indent="-285750" algn="just">
              <a:buFont typeface="Arial" panose="020B0604020202020204" pitchFamily="34" charset="0"/>
              <a:buChar char="•"/>
            </a:pPr>
            <a:r>
              <a:rPr lang="es-ES" b="1" dirty="0">
                <a:solidFill>
                  <a:schemeClr val="tx1"/>
                </a:solidFill>
              </a:rPr>
              <a:t>El procesamiento analítico en línea (OLAP) es una tecnología que organiza grandes bases de datos empresariales y proporciona análisis complejo. Se puede utilizar para realizar consultas analíticas complejas sin afectar negativamente los sistemas transaccionales. </a:t>
            </a:r>
          </a:p>
          <a:p>
            <a:pPr marL="285750" indent="-285750" algn="just">
              <a:buFont typeface="Arial" panose="020B0604020202020204" pitchFamily="34" charset="0"/>
              <a:buChar char="•"/>
            </a:pPr>
            <a:r>
              <a:rPr lang="es-ES" b="1" dirty="0">
                <a:solidFill>
                  <a:schemeClr val="tx1"/>
                </a:solidFill>
              </a:rPr>
              <a:t>Usará un modelo multidimensional (forma de estructurar los datos en una base de datos analítica para facilitar su análisis en múltiples dimensiones) en lugar de uno relacional.</a:t>
            </a:r>
          </a:p>
          <a:p>
            <a:pPr marL="285750" indent="-285750" algn="just">
              <a:buFont typeface="Arial" panose="020B0604020202020204" pitchFamily="34" charset="0"/>
              <a:buChar char="•"/>
            </a:pPr>
            <a:r>
              <a:rPr lang="es-ES" b="1" dirty="0">
                <a:solidFill>
                  <a:schemeClr val="tx1"/>
                </a:solidFill>
              </a:rPr>
              <a:t>Para la visualización de datos se utilizan estructuras multidimensionales llamadas cubos OLAP, sobre el que se podrán realizar varias operaciones que manipulen los datos para facilitar el análisis de los mismos.</a:t>
            </a:r>
          </a:p>
          <a:p>
            <a:pPr marL="285750" indent="-285750" algn="just">
              <a:buFont typeface="Arial" panose="020B0604020202020204" pitchFamily="34" charset="0"/>
              <a:buChar char="•"/>
            </a:pPr>
            <a:r>
              <a:rPr lang="es-ES" b="1" dirty="0">
                <a:solidFill>
                  <a:schemeClr val="tx1"/>
                </a:solidFill>
              </a:rPr>
              <a:t>En función de las necesidades de la empresa, esta usará el sistema OLAP que mejor se adecue a ella (ROLAP, MOLAP, HOLAP).</a:t>
            </a:r>
          </a:p>
          <a:p>
            <a:pPr marL="285750" indent="-285750" algn="just">
              <a:buFont typeface="Arial" panose="020B0604020202020204" pitchFamily="34" charset="0"/>
              <a:buChar char="•"/>
            </a:pPr>
            <a:r>
              <a:rPr lang="es-ES" b="1" dirty="0">
                <a:solidFill>
                  <a:schemeClr val="tx1"/>
                </a:solidFill>
              </a:rPr>
              <a:t>Para interactuar con cubos OLAP normalmente se utilizan diversas herramientas como pueden ser Microsoft </a:t>
            </a:r>
            <a:r>
              <a:rPr lang="es-ES" b="1" dirty="0" err="1">
                <a:solidFill>
                  <a:schemeClr val="tx1"/>
                </a:solidFill>
              </a:rPr>
              <a:t>Power</a:t>
            </a:r>
            <a:r>
              <a:rPr lang="es-ES" b="1" dirty="0">
                <a:solidFill>
                  <a:schemeClr val="tx1"/>
                </a:solidFill>
              </a:rPr>
              <a:t> BI, Apache </a:t>
            </a:r>
            <a:r>
              <a:rPr lang="es-ES" b="1" dirty="0" err="1">
                <a:solidFill>
                  <a:schemeClr val="tx1"/>
                </a:solidFill>
              </a:rPr>
              <a:t>Kylin</a:t>
            </a:r>
            <a:r>
              <a:rPr lang="es-ES" b="1" dirty="0">
                <a:solidFill>
                  <a:schemeClr val="tx1"/>
                </a:solidFill>
              </a:rPr>
              <a:t>, etc. Junto al lenguaje MDX. </a:t>
            </a:r>
          </a:p>
          <a:p>
            <a:endParaRPr lang="es-ES" b="1" dirty="0">
              <a:solidFill>
                <a:schemeClr val="tx1"/>
              </a:solidFill>
            </a:endParaRPr>
          </a:p>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591009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41</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348341" y="1862351"/>
            <a:ext cx="11244609" cy="4247317"/>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Estas bases de datos no necesitan ser tan grandes como un almacén de datos, pues no todos los datos transaccionales son necesarios para ciertos análisis. (Podemos importar los datos desde bases de datos relacionales existentes y crear una para OLAP).</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Descubrimiento de relaciones desconocidas entre elementos de datos.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Simplicidad para crear informes y reportes.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Para minería de datos, ya que proporciona una interfaz fácil de usar para explorar y analizar datos complejos, permitiendo encontrar más fácilmente patrones ocultos.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Simplifica la gestión de datos multidimensionales agrupando, organizando y ordenando la información gracias a los cubos.</a:t>
            </a:r>
          </a:p>
          <a:p>
            <a:pPr marL="285750" indent="-285750" algn="just">
              <a:buFont typeface="Arial" panose="020B0604020202020204" pitchFamily="34" charset="0"/>
              <a:buChar char="•"/>
            </a:pPr>
            <a:endParaRPr lang="es-ES" b="1" dirty="0">
              <a:solidFill>
                <a:schemeClr val="bg1"/>
              </a:solidFill>
            </a:endParaRPr>
          </a:p>
          <a:p>
            <a:pPr algn="just"/>
            <a:endParaRPr lang="es-ES" b="1" dirty="0"/>
          </a:p>
        </p:txBody>
      </p:sp>
    </p:spTree>
    <p:extLst>
      <p:ext uri="{BB962C8B-B14F-4D97-AF65-F5344CB8AC3E}">
        <p14:creationId xmlns:p14="http://schemas.microsoft.com/office/powerpoint/2010/main" val="2072360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42</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7057" y="1784482"/>
            <a:ext cx="10957297" cy="3693319"/>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Permite aumentar el nivel de abstracción de los datos debido a que es posible hacer búsquedas con diferentes estructuras al mismo tiempo.</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El costo de este software depende de la cantidad de usuarios que vayan a usarlo (Los productos OLAP están diseñados para entornos de múltiples usuarios).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Sus funciones están incluidas en Microsoft Excel y </a:t>
            </a:r>
            <a:r>
              <a:rPr lang="fr-FR" b="1" dirty="0" err="1">
                <a:solidFill>
                  <a:schemeClr val="bg1"/>
                </a:solidFill>
              </a:rPr>
              <a:t>Analysis</a:t>
            </a:r>
            <a:r>
              <a:rPr lang="fr-FR" b="1" dirty="0">
                <a:solidFill>
                  <a:schemeClr val="bg1"/>
                </a:solidFill>
              </a:rPr>
              <a:t> Services de Microsoft SQL Server.</a:t>
            </a:r>
          </a:p>
          <a:p>
            <a:pPr marL="285750" indent="-285750" algn="just">
              <a:buFont typeface="Arial" panose="020B0604020202020204" pitchFamily="34" charset="0"/>
              <a:buChar char="•"/>
            </a:pPr>
            <a:endParaRPr lang="fr-FR" b="1" dirty="0">
              <a:solidFill>
                <a:schemeClr val="bg1"/>
              </a:solidFill>
            </a:endParaRPr>
          </a:p>
          <a:p>
            <a:pPr marL="285750" indent="-285750" algn="just">
              <a:buFont typeface="Arial" panose="020B0604020202020204" pitchFamily="34" charset="0"/>
              <a:buChar char="•"/>
            </a:pPr>
            <a:r>
              <a:rPr lang="fr-FR" b="1" dirty="0">
                <a:solidFill>
                  <a:schemeClr val="bg1"/>
                </a:solidFill>
              </a:rPr>
              <a:t>Podemos </a:t>
            </a:r>
            <a:r>
              <a:rPr lang="es-ES" b="1" dirty="0">
                <a:solidFill>
                  <a:schemeClr val="bg1"/>
                </a:solidFill>
              </a:rPr>
              <a:t>dividir los datos en segmentos fáciles de filtrar y visualizar, permitiendo entender mejor los patrones.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Ayuda al entendimiento de los clientes y las demandas del mercado gracias a la rapidez de entrega de información segmentada, agilizando los ajustes necesarios de la oferta para atender peticiones.</a:t>
            </a:r>
          </a:p>
          <a:p>
            <a:pPr marL="285750" indent="-285750" algn="just">
              <a:buFont typeface="Arial" panose="020B0604020202020204" pitchFamily="34" charset="0"/>
              <a:buChar char="•"/>
            </a:pPr>
            <a:endParaRPr lang="es-ES" b="1" dirty="0">
              <a:solidFill>
                <a:schemeClr val="bg1"/>
              </a:solidFill>
            </a:endParaRPr>
          </a:p>
        </p:txBody>
      </p:sp>
    </p:spTree>
    <p:extLst>
      <p:ext uri="{BB962C8B-B14F-4D97-AF65-F5344CB8AC3E}">
        <p14:creationId xmlns:p14="http://schemas.microsoft.com/office/powerpoint/2010/main" val="3097519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43</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3679" y="2010465"/>
            <a:ext cx="10655290" cy="3970318"/>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Se tiene acceso a la información desde una sola herramienta en la que se deposita toda la información de la empresa sin importar la jerarquía.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Sencillez a la hora de acceder a los datos gestionados con OLAP, lo que produce una mejor toma de decisiones en la empresa.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El lenguaje MDX satisface la necesidad de explorar las complejas relaciones existentes entre datos empresariales.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Las herramientas realizan un precálculo de las consultas más frecuentes permitiéndose así una respuesta rápida para consultas ad hoc.</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Los datos se organizan en dimensiones que cuentan con diferentes jerarquías. Esto permite al analista profundizar o abstraerse de los datos tanto como necesite.</a:t>
            </a:r>
          </a:p>
        </p:txBody>
      </p:sp>
    </p:spTree>
    <p:extLst>
      <p:ext uri="{BB962C8B-B14F-4D97-AF65-F5344CB8AC3E}">
        <p14:creationId xmlns:p14="http://schemas.microsoft.com/office/powerpoint/2010/main" val="1745432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b="1" kern="100" dirty="0" err="1">
                <a:cs typeface="Times New Roman" panose="02020603050405020304" pitchFamily="18" charset="0"/>
              </a:rPr>
              <a:t>Kylin</a:t>
            </a:r>
            <a:r>
              <a:rPr lang="es-ES" sz="1800" b="1" kern="100" dirty="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utilizado por multitud de empresas de gran envergadura. Algunas de ellas son </a:t>
            </a:r>
            <a:r>
              <a:rPr lang="es-ES" sz="1800" b="1" kern="100" dirty="0" err="1">
                <a:cs typeface="Times New Roman" panose="02020603050405020304" pitchFamily="18" charset="0"/>
              </a:rPr>
              <a:t>Ebay</a:t>
            </a:r>
            <a:r>
              <a:rPr lang="es-ES" sz="1800" b="1" kern="100" dirty="0">
                <a:cs typeface="Times New Roman" panose="02020603050405020304" pitchFamily="18" charset="0"/>
              </a:rPr>
              <a:t>, Cisco, Samsung, Microsoft, etc.</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b="1" kern="100" dirty="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los cubos OLAP, Cognos incorpora el componente IBM Cognos </a:t>
            </a:r>
            <a:r>
              <a:rPr lang="es-ES" sz="1800" b="1" kern="100" dirty="0" err="1">
                <a:cs typeface="Times New Roman" panose="02020603050405020304" pitchFamily="18" charset="0"/>
              </a:rPr>
              <a:t>Analysis</a:t>
            </a:r>
            <a:r>
              <a:rPr lang="es-ES" sz="1800" b="1" kern="100" dirty="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b="1" kern="100" dirty="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b="1" kern="100" dirty="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b="1" kern="100" dirty="0">
                <a:cs typeface="Times New Roman" panose="02020603050405020304" pitchFamily="18" charset="0"/>
              </a:rPr>
              <a:t>Tiene integración completa con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11g </a:t>
            </a:r>
            <a:r>
              <a:rPr lang="es-ES" sz="1800" b="1" kern="100" dirty="0">
                <a:cs typeface="Times New Roman" panose="02020603050405020304" pitchFamily="18" charset="0"/>
                <a:hlinkClick r:id="rId3"/>
              </a:rPr>
              <a:t>https://www.oracle.com/technetwork/database/options/olap/oracle-olap-11g-biee-twp-128229.pdf</a:t>
            </a:r>
            <a:r>
              <a:rPr lang="es-ES" sz="1800" b="1" kern="100" dirty="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utilizar Oracle BI junto a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se podrá operar con el cubo OLAP directamente en SQL. En la mayoría de sistemas, se ha de utilizar un lenguaje común llamado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47</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Pentaho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Pentaho es una herramienta comercial que cuenta con una edición </a:t>
            </a:r>
            <a:r>
              <a:rPr lang="es-ES" sz="1800" b="1" kern="100" dirty="0" err="1">
                <a:cs typeface="Times New Roman" panose="02020603050405020304" pitchFamily="18" charset="0"/>
              </a:rPr>
              <a:t>community</a:t>
            </a:r>
            <a:r>
              <a:rPr lang="es-ES" sz="1800" b="1" kern="100" dirty="0">
                <a:cs typeface="Times New Roman" panose="02020603050405020304" pitchFamily="18" charset="0"/>
              </a:rPr>
              <a:t> de código abierto. Cuenta con características esenciales para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como servicios OLAP, Integración de datos, minería de datos, visualizaciones gráficas, etc.</a:t>
            </a:r>
          </a:p>
          <a:p>
            <a:pPr marL="285750" indent="-285750" algn="just">
              <a:buFont typeface="Arial" panose="020B0604020202020204" pitchFamily="34" charset="0"/>
              <a:buChar char="•"/>
            </a:pPr>
            <a:r>
              <a:rPr lang="es-ES" sz="1800" b="1" kern="100" dirty="0">
                <a:cs typeface="Times New Roman" panose="02020603050405020304" pitchFamily="18" charset="0"/>
              </a:rPr>
              <a:t>Pertenece a la compañía Hitachi </a:t>
            </a:r>
            <a:r>
              <a:rPr lang="es-ES" sz="1800" b="1" kern="100" dirty="0" err="1">
                <a:cs typeface="Times New Roman" panose="02020603050405020304" pitchFamily="18" charset="0"/>
              </a:rPr>
              <a:t>Vantara</a:t>
            </a:r>
            <a:r>
              <a:rPr lang="es-ES" sz="1800" b="1" kern="100" dirty="0">
                <a:cs typeface="Times New Roman" panose="02020603050405020304" pitchFamily="18" charset="0"/>
              </a:rPr>
              <a:t> que cuenta con gran experiencia en el sector de datos y BI. Por lo que su herramienta es totalmente fiable y precisa, siendo utilizada por multitud de empresas.</a:t>
            </a:r>
          </a:p>
          <a:p>
            <a:pPr marL="285750" indent="-285750" algn="just">
              <a:buFont typeface="Arial" panose="020B0604020202020204" pitchFamily="34" charset="0"/>
              <a:buChar char="•"/>
            </a:pPr>
            <a:r>
              <a:rPr lang="es-ES" sz="1800" b="1" kern="100" dirty="0">
                <a:cs typeface="Times New Roman" panose="02020603050405020304" pitchFamily="18" charset="0"/>
              </a:rPr>
              <a:t>Pentaho es una de las herramientas mejor valoradas del mercado, tanto por empresas como por usuarios individuales.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48</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3362" y="4757224"/>
            <a:ext cx="4010296" cy="1477328"/>
          </a:xfrm>
          <a:prstGeom prst="rect">
            <a:avLst/>
          </a:prstGeom>
          <a:noFill/>
        </p:spPr>
        <p:txBody>
          <a:bodyPr wrap="square" rtlCol="0">
            <a:spAutoFit/>
          </a:bodyPr>
          <a:lstStyle/>
          <a:p>
            <a:pPr algn="ctr"/>
            <a:r>
              <a:rPr lang="es-ES" b="1" dirty="0">
                <a:hlinkClick r:id="rId3"/>
              </a:rPr>
              <a:t>https://www.hitachivantara.com/en-us/products/dataops-software/data-integration-analytics/pentaho-community-edition.html</a:t>
            </a:r>
            <a:endParaRPr lang="es-ES" b="1" dirty="0"/>
          </a:p>
          <a:p>
            <a:pPr algn="ctr"/>
            <a:endParaRPr lang="es-ES" dirty="0"/>
          </a:p>
        </p:txBody>
      </p:sp>
      <p:pic>
        <p:nvPicPr>
          <p:cNvPr id="7" name="Imagen 6" descr="Icono&#10;&#10;Descripción generada automáticamente">
            <a:extLst>
              <a:ext uri="{FF2B5EF4-FFF2-40B4-BE49-F238E27FC236}">
                <a16:creationId xmlns:a16="http://schemas.microsoft.com/office/drawing/2014/main" id="{D6EFBE32-1796-9770-66A5-414EF35EC3D3}"/>
              </a:ext>
            </a:extLst>
          </p:cNvPr>
          <p:cNvPicPr>
            <a:picLocks noChangeAspect="1"/>
          </p:cNvPicPr>
          <p:nvPr/>
        </p:nvPicPr>
        <p:blipFill>
          <a:blip r:embed="rId4"/>
          <a:stretch>
            <a:fillRect/>
          </a:stretch>
        </p:blipFill>
        <p:spPr>
          <a:xfrm>
            <a:off x="8055596" y="2100775"/>
            <a:ext cx="2656449" cy="2656449"/>
          </a:xfrm>
          <a:prstGeom prst="rect">
            <a:avLst/>
          </a:prstGeom>
        </p:spPr>
      </p:pic>
    </p:spTree>
    <p:extLst>
      <p:ext uri="{BB962C8B-B14F-4D97-AF65-F5344CB8AC3E}">
        <p14:creationId xmlns:p14="http://schemas.microsoft.com/office/powerpoint/2010/main" val="428080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Microsoft </a:t>
            </a:r>
            <a:r>
              <a:rPr lang="es-ES" dirty="0" err="1"/>
              <a:t>Power</a:t>
            </a:r>
            <a:r>
              <a:rPr lang="es-ES" dirty="0"/>
              <a:t> BI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es una herramienta de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desarrollada por el gigante empresarial Microsoft, capaz de modelar y visualizar datos con facilidad gracias a informes memorables personalizados con KPI (Indicador de calidad/rendimiento) y marca.</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También incluye tecnología de inteligencia artificial con la posibilidad de responder preguntas sobre el modelo de datos que se esté tratando.</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cuenta con integración completa con aplicaciones como Microsoft </a:t>
            </a:r>
            <a:r>
              <a:rPr lang="es-ES" sz="1800" b="1" kern="100" dirty="0" err="1">
                <a:cs typeface="Times New Roman" panose="02020603050405020304" pitchFamily="18" charset="0"/>
              </a:rPr>
              <a:t>Teams</a:t>
            </a:r>
            <a:r>
              <a:rPr lang="es-ES" sz="1800" b="1" kern="100" dirty="0">
                <a:cs typeface="Times New Roman" panose="02020603050405020304" pitchFamily="18" charset="0"/>
              </a:rPr>
              <a:t> y Excel, dentro de la suite Office.</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49</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5804" y="5073518"/>
            <a:ext cx="4010296" cy="646331"/>
          </a:xfrm>
          <a:prstGeom prst="rect">
            <a:avLst/>
          </a:prstGeom>
          <a:noFill/>
        </p:spPr>
        <p:txBody>
          <a:bodyPr wrap="square" rtlCol="0">
            <a:spAutoFit/>
          </a:bodyPr>
          <a:lstStyle/>
          <a:p>
            <a:pPr algn="ctr"/>
            <a:r>
              <a:rPr lang="es-ES" b="1" dirty="0">
                <a:hlinkClick r:id="rId3"/>
              </a:rPr>
              <a:t>https://powerbi.microsoft.com/es-es/</a:t>
            </a:r>
            <a:endParaRPr lang="es-ES" b="1" dirty="0"/>
          </a:p>
          <a:p>
            <a:pPr algn="ctr"/>
            <a:endParaRPr lang="es-ES" dirty="0"/>
          </a:p>
        </p:txBody>
      </p:sp>
      <p:pic>
        <p:nvPicPr>
          <p:cNvPr id="8" name="Imagen 7" descr="Forma, Cuadrado&#10;&#10;Descripción generada automáticamente">
            <a:extLst>
              <a:ext uri="{FF2B5EF4-FFF2-40B4-BE49-F238E27FC236}">
                <a16:creationId xmlns:a16="http://schemas.microsoft.com/office/drawing/2014/main" id="{5EF75BD9-A0D8-359C-1601-E2E4761EAD9A}"/>
              </a:ext>
            </a:extLst>
          </p:cNvPr>
          <p:cNvPicPr>
            <a:picLocks noChangeAspect="1"/>
          </p:cNvPicPr>
          <p:nvPr/>
        </p:nvPicPr>
        <p:blipFill>
          <a:blip r:embed="rId4"/>
          <a:stretch>
            <a:fillRect/>
          </a:stretch>
        </p:blipFill>
        <p:spPr>
          <a:xfrm>
            <a:off x="8067505" y="2252171"/>
            <a:ext cx="2646894" cy="2646894"/>
          </a:xfrm>
          <a:prstGeom prst="rect">
            <a:avLst/>
          </a:prstGeom>
        </p:spPr>
      </p:pic>
    </p:spTree>
    <p:extLst>
      <p:ext uri="{BB962C8B-B14F-4D97-AF65-F5344CB8AC3E}">
        <p14:creationId xmlns:p14="http://schemas.microsoft.com/office/powerpoint/2010/main" val="3463464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Utilizaremos de ejemplo una base de datos Microsoft Access de una empresa llamada </a:t>
            </a:r>
            <a:r>
              <a:rPr lang="es-ES" sz="1800" b="1" kern="100" dirty="0" err="1">
                <a:cs typeface="Times New Roman" panose="02020603050405020304" pitchFamily="18" charset="0"/>
              </a:rPr>
              <a:t>Northwind</a:t>
            </a:r>
            <a:r>
              <a:rPr lang="es-ES" sz="1800" b="1" kern="100" dirty="0">
                <a:cs typeface="Times New Roman" panose="02020603050405020304" pitchFamily="18" charset="0"/>
              </a:rPr>
              <a:t>, que vende productos alimenticios.</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Primero deberemos de importar dicha base de datos a Microsoft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 de la forma descrita en la imagen.</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Una vez los datos estén importados podremos comenzar a trabajar con ellos, creando nuestro cubo OLAP.</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50</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7538EE9A-FEB6-B66C-0085-6C3003009BDD}"/>
              </a:ext>
            </a:extLst>
          </p:cNvPr>
          <p:cNvPicPr>
            <a:picLocks noChangeAspect="1"/>
          </p:cNvPicPr>
          <p:nvPr/>
        </p:nvPicPr>
        <p:blipFill>
          <a:blip r:embed="rId2"/>
          <a:stretch>
            <a:fillRect/>
          </a:stretch>
        </p:blipFill>
        <p:spPr>
          <a:xfrm>
            <a:off x="6275295" y="2047017"/>
            <a:ext cx="5642722" cy="3522265"/>
          </a:xfrm>
          <a:prstGeom prst="rect">
            <a:avLst/>
          </a:prstGeom>
        </p:spPr>
      </p:pic>
    </p:spTree>
    <p:extLst>
      <p:ext uri="{BB962C8B-B14F-4D97-AF65-F5344CB8AC3E}">
        <p14:creationId xmlns:p14="http://schemas.microsoft.com/office/powerpoint/2010/main" val="2796682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671482"/>
            <a:ext cx="5027996" cy="2629055"/>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abierto el archivo de Access deberemos de importar y cargar tan solo las tablas que queramos analizar.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Se han seleccionado todas las señaladas en la imagen.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51</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9C530AD8-9077-B13B-EEE1-C9F669831077}"/>
              </a:ext>
            </a:extLst>
          </p:cNvPr>
          <p:cNvPicPr>
            <a:picLocks noChangeAspect="1"/>
          </p:cNvPicPr>
          <p:nvPr/>
        </p:nvPicPr>
        <p:blipFill>
          <a:blip r:embed="rId2"/>
          <a:stretch>
            <a:fillRect/>
          </a:stretch>
        </p:blipFill>
        <p:spPr>
          <a:xfrm>
            <a:off x="6598070" y="1845931"/>
            <a:ext cx="4994881" cy="3980536"/>
          </a:xfrm>
          <a:prstGeom prst="rect">
            <a:avLst/>
          </a:prstGeom>
        </p:spPr>
      </p:pic>
    </p:spTree>
    <p:extLst>
      <p:ext uri="{BB962C8B-B14F-4D97-AF65-F5344CB8AC3E}">
        <p14:creationId xmlns:p14="http://schemas.microsoft.com/office/powerpoint/2010/main" val="2004719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3" y="2023878"/>
            <a:ext cx="4880531" cy="341415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importadas todas las tablas, utilizaremos dos tablas principales: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y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Para comenzar a visualizar los datos, seleccionaremos en el apartado de visualizaciones, el objeto visual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Este objeto nos permitirá filtrar según una serie da datos determinado (dimensión)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1AD96BA4-2374-8B74-9258-9654F1EDB86E}"/>
              </a:ext>
            </a:extLst>
          </p:cNvPr>
          <p:cNvPicPr>
            <a:picLocks noChangeAspect="1"/>
          </p:cNvPicPr>
          <p:nvPr/>
        </p:nvPicPr>
        <p:blipFill>
          <a:blip r:embed="rId2"/>
          <a:stretch>
            <a:fillRect/>
          </a:stretch>
        </p:blipFill>
        <p:spPr>
          <a:xfrm>
            <a:off x="6285102" y="1892632"/>
            <a:ext cx="5019675" cy="3676650"/>
          </a:xfrm>
          <a:prstGeom prst="rect">
            <a:avLst/>
          </a:prstGeom>
        </p:spPr>
      </p:pic>
    </p:spTree>
    <p:extLst>
      <p:ext uri="{BB962C8B-B14F-4D97-AF65-F5344CB8AC3E}">
        <p14:creationId xmlns:p14="http://schemas.microsoft.com/office/powerpoint/2010/main" val="534817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seleccionado el objeto visual, aparecerá un panel de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Si hacemos </a:t>
            </a:r>
            <a:r>
              <a:rPr lang="es-ES" sz="1800" b="1" kern="100" dirty="0" err="1">
                <a:cs typeface="Times New Roman" panose="02020603050405020304" pitchFamily="18" charset="0"/>
              </a:rPr>
              <a:t>click</a:t>
            </a:r>
            <a:r>
              <a:rPr lang="es-ES" sz="1800" b="1" kern="100" dirty="0">
                <a:cs typeface="Times New Roman" panose="02020603050405020304" pitchFamily="18" charset="0"/>
              </a:rPr>
              <a:t> sobre este panel, podremos seleccionar los datos por los que queremos filtrar.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En nuestro caso seleccionaremos dentro de la tabla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 el nombre de los productos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en la tabla relacionada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la fecha en la que se ha recibido “Data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06AF3549-42E0-3BFA-4659-99D9829AF0B2}"/>
              </a:ext>
            </a:extLst>
          </p:cNvPr>
          <p:cNvPicPr>
            <a:picLocks noChangeAspect="1"/>
          </p:cNvPicPr>
          <p:nvPr/>
        </p:nvPicPr>
        <p:blipFill>
          <a:blip r:embed="rId2"/>
          <a:stretch>
            <a:fillRect/>
          </a:stretch>
        </p:blipFill>
        <p:spPr>
          <a:xfrm>
            <a:off x="6096000" y="1784482"/>
            <a:ext cx="5867000" cy="3819792"/>
          </a:xfrm>
          <a:prstGeom prst="rect">
            <a:avLst/>
          </a:prstGeom>
        </p:spPr>
      </p:pic>
    </p:spTree>
    <p:extLst>
      <p:ext uri="{BB962C8B-B14F-4D97-AF65-F5344CB8AC3E}">
        <p14:creationId xmlns:p14="http://schemas.microsoft.com/office/powerpoint/2010/main" val="3907419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200817"/>
            <a:ext cx="5027996" cy="3763108"/>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Tras haber construido los paneles de segmentación de datos, se deberá construir un gráfico de columnas agrupadas, y seleccionar por un lado el “hecho” que queramos mostrar (Sale </a:t>
            </a:r>
            <a:r>
              <a:rPr lang="es-ES" sz="1800" b="1" kern="100" dirty="0" err="1">
                <a:cs typeface="Times New Roman" panose="02020603050405020304" pitchFamily="18" charset="0"/>
              </a:rPr>
              <a:t>Result</a:t>
            </a:r>
            <a:r>
              <a:rPr lang="es-ES" sz="1800" b="1" kern="100" dirty="0">
                <a:cs typeface="Times New Roman" panose="02020603050405020304" pitchFamily="18" charset="0"/>
              </a:rPr>
              <a:t>) en el eje Y, y las dos dimensiones anteriormente mencionadas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en el eje X.</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Fijándose en la dimensión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se puede apreciar la subdivisión en jerarquías del cubo OLAP</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45DC7827-6399-2050-ADF3-DB7F2ABA7FB4}"/>
              </a:ext>
            </a:extLst>
          </p:cNvPr>
          <p:cNvPicPr>
            <a:picLocks noChangeAspect="1"/>
          </p:cNvPicPr>
          <p:nvPr/>
        </p:nvPicPr>
        <p:blipFill>
          <a:blip r:embed="rId2"/>
          <a:stretch>
            <a:fillRect/>
          </a:stretch>
        </p:blipFill>
        <p:spPr>
          <a:xfrm>
            <a:off x="6276782" y="1983390"/>
            <a:ext cx="5493140" cy="3763108"/>
          </a:xfrm>
          <a:prstGeom prst="rect">
            <a:avLst/>
          </a:prstGeom>
        </p:spPr>
      </p:pic>
    </p:spTree>
    <p:extLst>
      <p:ext uri="{BB962C8B-B14F-4D97-AF65-F5344CB8AC3E}">
        <p14:creationId xmlns:p14="http://schemas.microsoft.com/office/powerpoint/2010/main" val="3590404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444262"/>
            <a:ext cx="4432122" cy="3519663"/>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completados los pasos anteriores, gracias a los paneles de segmentación de datos, podremos examinar los datos en gran profundidad.</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Aunque la representación no sea un “cubo” debido a las limitaciones dimensionales de una pantalla, así se construye un cubo OLAP en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55FFB94-9ED8-6292-B660-E47C92952219}"/>
              </a:ext>
            </a:extLst>
          </p:cNvPr>
          <p:cNvPicPr>
            <a:picLocks noChangeAspect="1"/>
          </p:cNvPicPr>
          <p:nvPr/>
        </p:nvPicPr>
        <p:blipFill>
          <a:blip r:embed="rId2"/>
          <a:stretch>
            <a:fillRect/>
          </a:stretch>
        </p:blipFill>
        <p:spPr>
          <a:xfrm>
            <a:off x="5449811" y="2031200"/>
            <a:ext cx="6536691" cy="3704125"/>
          </a:xfrm>
          <a:prstGeom prst="rect">
            <a:avLst/>
          </a:prstGeom>
        </p:spPr>
      </p:pic>
    </p:spTree>
    <p:extLst>
      <p:ext uri="{BB962C8B-B14F-4D97-AF65-F5344CB8AC3E}">
        <p14:creationId xmlns:p14="http://schemas.microsoft.com/office/powerpoint/2010/main" val="1061652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46140"/>
            <a:ext cx="10515600" cy="3529539"/>
          </a:xfrm>
        </p:spPr>
        <p:txBody>
          <a:bodyPr/>
          <a:lstStyle/>
          <a:p>
            <a:pPr algn="just"/>
            <a:r>
              <a:rPr lang="es-ES" b="1" dirty="0">
                <a:solidFill>
                  <a:schemeClr val="tx1"/>
                </a:solidFill>
              </a:rPr>
              <a:t>OLAP ha supuesto un avance en las tecnologías de bases de datos ya que gracias a él se pueden descubrir relaciones desconocidas entre elementos de datos, consigue simplificar la tarea de crear informes de datos o de simplificar su gestión o es posible dividir los datos en segmentos fáciles de filtrar y visualizar, permitiendo entender mejor los patrones.</a:t>
            </a:r>
          </a:p>
          <a:p>
            <a:pPr algn="just"/>
            <a:endParaRPr lang="es-ES" b="1" dirty="0">
              <a:solidFill>
                <a:schemeClr val="tx1"/>
              </a:solidFill>
            </a:endParaRPr>
          </a:p>
          <a:p>
            <a:pPr algn="just"/>
            <a:r>
              <a:rPr lang="es-ES" b="1" dirty="0">
                <a:solidFill>
                  <a:schemeClr val="tx1"/>
                </a:solidFill>
              </a:rPr>
              <a:t>La estructura multidimensional del cubo OLAP permite trabajar de forma rápida y efectiva sobre grandes conjuntos de datos, con una maleabilidad absoluta e inmediata. Esto ha incrementado la agilidad con la que se pueden analizar los datos por parte de analistas, haciendo los cubos de una estructura imprescindible en la actualidad.</a:t>
            </a:r>
          </a:p>
          <a:p>
            <a:pPr algn="just"/>
            <a:endParaRPr lang="es-ES" b="1" dirty="0">
              <a:solidFill>
                <a:schemeClr val="tx1"/>
              </a:solidFill>
            </a:endParaRPr>
          </a:p>
          <a:p>
            <a:pPr algn="just"/>
            <a:r>
              <a:rPr lang="es-ES" b="1" dirty="0">
                <a:solidFill>
                  <a:schemeClr val="tx1"/>
                </a:solidFill>
              </a:rPr>
              <a:t>Gracias al gran avance del sector de Business </a:t>
            </a:r>
            <a:r>
              <a:rPr lang="es-ES" b="1" dirty="0" err="1">
                <a:solidFill>
                  <a:schemeClr val="tx1"/>
                </a:solidFill>
              </a:rPr>
              <a:t>Intelligence</a:t>
            </a:r>
            <a:r>
              <a:rPr lang="es-ES" b="1" dirty="0">
                <a:solidFill>
                  <a:schemeClr val="tx1"/>
                </a:solidFill>
              </a:rPr>
              <a:t>, y la gran oferta disponible de herramientas (tanto gratuitas, como de pago), el analista tiene la posibilidad de realizar análisis de alto valor para la empresa en la que se encuentre empleado, aportando perspectivas sobre los datos que pueden ayudar a mejorar un producto, impulsar las ventas, mejorar la atención al cliente, etc.</a:t>
            </a:r>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57</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75230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D4745-72AF-D5A1-A591-DF68A584AE54}"/>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A0A4DE15-0935-4CE1-D19B-FD2C47D42232}"/>
              </a:ext>
            </a:extLst>
          </p:cNvPr>
          <p:cNvSpPr>
            <a:spLocks noGrp="1"/>
          </p:cNvSpPr>
          <p:nvPr>
            <p:ph type="body" sz="half" idx="2"/>
          </p:nvPr>
        </p:nvSpPr>
        <p:spPr/>
        <p:txBody>
          <a:bodyPr/>
          <a:lstStyle/>
          <a:p>
            <a:r>
              <a:rPr lang="es-ES" dirty="0"/>
              <a:t>Cubo OLAP</a:t>
            </a:r>
          </a:p>
        </p:txBody>
      </p:sp>
      <p:sp>
        <p:nvSpPr>
          <p:cNvPr id="4" name="Marcador de pie de página 3">
            <a:extLst>
              <a:ext uri="{FF2B5EF4-FFF2-40B4-BE49-F238E27FC236}">
                <a16:creationId xmlns:a16="http://schemas.microsoft.com/office/drawing/2014/main" id="{272CA418-4A36-491B-3B7D-ADC14511019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654D38A-09ED-73A2-67EC-BA2465853918}"/>
              </a:ext>
            </a:extLst>
          </p:cNvPr>
          <p:cNvSpPr>
            <a:spLocks noGrp="1"/>
          </p:cNvSpPr>
          <p:nvPr>
            <p:ph type="sldNum" sz="quarter" idx="12"/>
          </p:nvPr>
        </p:nvSpPr>
        <p:spPr/>
        <p:txBody>
          <a:bodyPr/>
          <a:lstStyle/>
          <a:p>
            <a:pPr rtl="0"/>
            <a:fld id="{95CBEC59-7FF9-4688-98DF-89832A0C9025}" type="slidenum">
              <a:rPr lang="es-ES" noProof="0" smtClean="0"/>
              <a:t>59</a:t>
            </a:fld>
            <a:endParaRPr lang="es-ES" noProof="0"/>
          </a:p>
        </p:txBody>
      </p:sp>
      <p:sp>
        <p:nvSpPr>
          <p:cNvPr id="6" name="Marcador de texto 5">
            <a:extLst>
              <a:ext uri="{FF2B5EF4-FFF2-40B4-BE49-F238E27FC236}">
                <a16:creationId xmlns:a16="http://schemas.microsoft.com/office/drawing/2014/main" id="{84C141E1-13AB-3294-449F-EB8FF223768B}"/>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065B5ECA-1592-5E5E-2E66-267CB982F6DF}"/>
              </a:ext>
            </a:extLst>
          </p:cNvPr>
          <p:cNvSpPr>
            <a:spLocks noGrp="1"/>
          </p:cNvSpPr>
          <p:nvPr>
            <p:ph type="body" sz="half" idx="16"/>
          </p:nvPr>
        </p:nvSpPr>
        <p:spPr/>
        <p:txBody>
          <a:bodyPr/>
          <a:lstStyle/>
          <a:p>
            <a:r>
              <a:rPr lang="es-ES" dirty="0"/>
              <a:t>Lenguaje MDX</a:t>
            </a:r>
          </a:p>
        </p:txBody>
      </p:sp>
      <p:sp>
        <p:nvSpPr>
          <p:cNvPr id="8" name="Marcador de texto 7">
            <a:extLst>
              <a:ext uri="{FF2B5EF4-FFF2-40B4-BE49-F238E27FC236}">
                <a16:creationId xmlns:a16="http://schemas.microsoft.com/office/drawing/2014/main" id="{2993B424-0C08-8A0F-6936-BA4EE35E9599}"/>
              </a:ext>
            </a:extLst>
          </p:cNvPr>
          <p:cNvSpPr>
            <a:spLocks noGrp="1"/>
          </p:cNvSpPr>
          <p:nvPr>
            <p:ph type="body" sz="half" idx="17"/>
          </p:nvPr>
        </p:nvSpPr>
        <p:spPr/>
        <p:txBody>
          <a:bodyPr/>
          <a:lstStyle/>
          <a:p>
            <a:r>
              <a:rPr lang="es-ES" dirty="0"/>
              <a:t>Cubo OLAP</a:t>
            </a:r>
          </a:p>
        </p:txBody>
      </p:sp>
      <p:sp>
        <p:nvSpPr>
          <p:cNvPr id="9" name="Marcador de texto 8">
            <a:extLst>
              <a:ext uri="{FF2B5EF4-FFF2-40B4-BE49-F238E27FC236}">
                <a16:creationId xmlns:a16="http://schemas.microsoft.com/office/drawing/2014/main" id="{8D4E54D8-A534-4B84-0678-B71A2E5A4615}"/>
              </a:ext>
            </a:extLst>
          </p:cNvPr>
          <p:cNvSpPr>
            <a:spLocks noGrp="1"/>
          </p:cNvSpPr>
          <p:nvPr>
            <p:ph type="body" sz="half" idx="18"/>
          </p:nvPr>
        </p:nvSpPr>
        <p:spPr/>
        <p:txBody>
          <a:bodyPr/>
          <a:lstStyle/>
          <a:p>
            <a:r>
              <a:rPr lang="es-ES" dirty="0"/>
              <a:t>Cubo OLAP</a:t>
            </a:r>
          </a:p>
        </p:txBody>
      </p:sp>
      <p:sp>
        <p:nvSpPr>
          <p:cNvPr id="10" name="Marcador de texto 9">
            <a:extLst>
              <a:ext uri="{FF2B5EF4-FFF2-40B4-BE49-F238E27FC236}">
                <a16:creationId xmlns:a16="http://schemas.microsoft.com/office/drawing/2014/main" id="{9589FA8C-C745-88FE-F871-75E5E5D2A8C7}"/>
              </a:ext>
            </a:extLst>
          </p:cNvPr>
          <p:cNvSpPr>
            <a:spLocks noGrp="1"/>
          </p:cNvSpPr>
          <p:nvPr>
            <p:ph type="body" sz="half" idx="19"/>
          </p:nvPr>
        </p:nvSpPr>
        <p:spPr/>
        <p:txBody>
          <a:bodyPr>
            <a:normAutofit fontScale="92500"/>
          </a:bodyPr>
          <a:lstStyle/>
          <a:p>
            <a:r>
              <a:rPr lang="es-ES" dirty="0"/>
              <a:t>Data </a:t>
            </a:r>
            <a:r>
              <a:rPr lang="es-ES" dirty="0" err="1"/>
              <a:t>Warehouse</a:t>
            </a:r>
            <a:r>
              <a:rPr lang="es-ES" dirty="0"/>
              <a:t> y OLAP</a:t>
            </a:r>
          </a:p>
        </p:txBody>
      </p:sp>
      <p:sp>
        <p:nvSpPr>
          <p:cNvPr id="11" name="Marcador de texto 10">
            <a:extLst>
              <a:ext uri="{FF2B5EF4-FFF2-40B4-BE49-F238E27FC236}">
                <a16:creationId xmlns:a16="http://schemas.microsoft.com/office/drawing/2014/main" id="{06347706-C15D-9C0E-A80B-E0DF4A4E9741}"/>
              </a:ext>
            </a:extLst>
          </p:cNvPr>
          <p:cNvSpPr>
            <a:spLocks noGrp="1"/>
          </p:cNvSpPr>
          <p:nvPr>
            <p:ph type="body" sz="half" idx="20"/>
          </p:nvPr>
        </p:nvSpPr>
        <p:spPr/>
        <p:txBody>
          <a:bodyPr/>
          <a:lstStyle/>
          <a:p>
            <a:r>
              <a:rPr lang="es-ES" dirty="0"/>
              <a:t>Cubo OLAP</a:t>
            </a:r>
          </a:p>
        </p:txBody>
      </p:sp>
      <p:sp>
        <p:nvSpPr>
          <p:cNvPr id="12" name="Marcador de texto 11">
            <a:extLst>
              <a:ext uri="{FF2B5EF4-FFF2-40B4-BE49-F238E27FC236}">
                <a16:creationId xmlns:a16="http://schemas.microsoft.com/office/drawing/2014/main" id="{88DAAFF5-8A53-589C-E998-ED895D92DC61}"/>
              </a:ext>
            </a:extLst>
          </p:cNvPr>
          <p:cNvSpPr>
            <a:spLocks noGrp="1"/>
          </p:cNvSpPr>
          <p:nvPr>
            <p:ph type="body" sz="half" idx="21"/>
          </p:nvPr>
        </p:nvSpPr>
        <p:spPr>
          <a:xfrm>
            <a:off x="928799" y="2876273"/>
            <a:ext cx="3256675" cy="499493"/>
          </a:xfrm>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https://es.wikipedia.org/wiki/Cubo_OLAP</a:t>
            </a:r>
            <a:endParaRPr lang="es-ES" b="1" dirty="0">
              <a:solidFill>
                <a:schemeClr val="tx1"/>
              </a:solidFill>
            </a:endParaRPr>
          </a:p>
          <a:p>
            <a:endParaRPr lang="es-ES" b="1" dirty="0">
              <a:solidFill>
                <a:schemeClr val="tx1"/>
              </a:solidFill>
            </a:endParaRPr>
          </a:p>
        </p:txBody>
      </p:sp>
      <p:sp>
        <p:nvSpPr>
          <p:cNvPr id="13" name="Marcador de texto 12">
            <a:extLst>
              <a:ext uri="{FF2B5EF4-FFF2-40B4-BE49-F238E27FC236}">
                <a16:creationId xmlns:a16="http://schemas.microsoft.com/office/drawing/2014/main" id="{0D05AD15-D355-D55B-9879-BA036EBCE359}"/>
              </a:ext>
            </a:extLst>
          </p:cNvPr>
          <p:cNvSpPr>
            <a:spLocks noGrp="1"/>
          </p:cNvSpPr>
          <p:nvPr>
            <p:ph type="body" sz="half" idx="22"/>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https://en.wikipedia.org/wiki/MultiDimensional_eXpressions</a:t>
            </a:r>
            <a:endParaRPr lang="es-ES" b="1" dirty="0">
              <a:solidFill>
                <a:schemeClr val="tx1"/>
              </a:solidFill>
            </a:endParaRPr>
          </a:p>
          <a:p>
            <a:endParaRPr lang="es-ES" b="1" dirty="0">
              <a:solidFill>
                <a:schemeClr val="tx1"/>
              </a:solidFill>
            </a:endParaRPr>
          </a:p>
        </p:txBody>
      </p:sp>
      <p:sp>
        <p:nvSpPr>
          <p:cNvPr id="14" name="Marcador de texto 13">
            <a:extLst>
              <a:ext uri="{FF2B5EF4-FFF2-40B4-BE49-F238E27FC236}">
                <a16:creationId xmlns:a16="http://schemas.microsoft.com/office/drawing/2014/main" id="{38D3C151-448A-6F40-4655-571719E02765}"/>
              </a:ext>
            </a:extLst>
          </p:cNvPr>
          <p:cNvSpPr>
            <a:spLocks noGrp="1"/>
          </p:cNvSpPr>
          <p:nvPr>
            <p:ph type="body" sz="half" idx="23"/>
          </p:nvPr>
        </p:nvSpPr>
        <p:spPr/>
        <p:txBody>
          <a:bodyPr>
            <a:normAutofit lnSpcReduction="1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https://blog.auriboxtraining.com/business-intelligence/los-cubos-olap/</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D1638993-7A3F-771C-2B4F-5981E716AA65}"/>
              </a:ext>
            </a:extLst>
          </p:cNvPr>
          <p:cNvSpPr>
            <a:spLocks noGrp="1"/>
          </p:cNvSpPr>
          <p:nvPr>
            <p:ph type="body" sz="half" idx="24"/>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https://learn.microsoft.com/es-es/system-center/scsm/olap-cubes-overview?view=sc-sm-2022</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CEDBCBA9-3CF1-60F5-3DAD-148F76037A83}"/>
              </a:ext>
            </a:extLst>
          </p:cNvPr>
          <p:cNvSpPr>
            <a:spLocks noGrp="1"/>
          </p:cNvSpPr>
          <p:nvPr>
            <p:ph type="body" sz="half" idx="25"/>
          </p:nvPr>
        </p:nvSpPr>
        <p:spPr/>
        <p:txBody>
          <a:bodyPr>
            <a:normAutofit fontScale="77500" lnSpcReduction="2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https://www.microsoft.com/en-us/research/wp-content/uploads/2016/02/sigrecord.pdf</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EB9D18C9-9FFD-5ADD-D636-272EF3420430}"/>
              </a:ext>
            </a:extLst>
          </p:cNvPr>
          <p:cNvSpPr>
            <a:spLocks noGrp="1"/>
          </p:cNvSpPr>
          <p:nvPr>
            <p:ph type="body" sz="half" idx="26"/>
          </p:nvPr>
        </p:nvSpPr>
        <p:spPr/>
        <p:txBody>
          <a:bodyPr>
            <a:normAutofit lnSpcReduction="10000"/>
          </a:bodyPr>
          <a:lstStyle/>
          <a:p>
            <a:r>
              <a:rPr lang="es-ES" b="1" dirty="0">
                <a:solidFill>
                  <a:schemeClr val="tx1"/>
                </a:solidFill>
                <a:hlinkClick r:id="rId8">
                  <a:extLst>
                    <a:ext uri="{A12FA001-AC4F-418D-AE19-62706E023703}">
                      <ahyp:hlinkClr xmlns:ahyp="http://schemas.microsoft.com/office/drawing/2018/hyperlinkcolor" val="tx"/>
                    </a:ext>
                  </a:extLst>
                </a:hlinkClick>
              </a:rPr>
              <a:t>https://thedataschools.com/que-es/olap/</a:t>
            </a:r>
            <a:endParaRPr lang="es-ES" b="1" dirty="0">
              <a:solidFill>
                <a:schemeClr val="tx1"/>
              </a:solidFill>
            </a:endParaRPr>
          </a:p>
          <a:p>
            <a:endParaRPr lang="es-ES" dirty="0"/>
          </a:p>
        </p:txBody>
      </p:sp>
      <p:pic>
        <p:nvPicPr>
          <p:cNvPr id="25" name="Marcador de posición de imagen 24" descr="Imagen que contiene objeto&#10;&#10;Descripción generada automáticamente">
            <a:extLst>
              <a:ext uri="{FF2B5EF4-FFF2-40B4-BE49-F238E27FC236}">
                <a16:creationId xmlns:a16="http://schemas.microsoft.com/office/drawing/2014/main" id="{AF0CB364-0A4E-CAEC-FD0D-E242CE5BA406}"/>
              </a:ext>
            </a:extLst>
          </p:cNvPr>
          <p:cNvPicPr>
            <a:picLocks noGrp="1" noChangeAspect="1"/>
          </p:cNvPicPr>
          <p:nvPr>
            <p:ph type="pic" sz="quarter" idx="27"/>
          </p:nvPr>
        </p:nvPicPr>
        <p:blipFill>
          <a:blip r:embed="rId9"/>
          <a:srcRect l="4451" r="4451"/>
          <a:stretch>
            <a:fillRect/>
          </a:stretch>
        </p:blipFill>
        <p:spPr/>
      </p:pic>
      <p:pic>
        <p:nvPicPr>
          <p:cNvPr id="27" name="Marcador de posición de imagen 26" descr="Imagen que contiene objeto&#10;&#10;Descripción generada automáticamente">
            <a:extLst>
              <a:ext uri="{FF2B5EF4-FFF2-40B4-BE49-F238E27FC236}">
                <a16:creationId xmlns:a16="http://schemas.microsoft.com/office/drawing/2014/main" id="{8CA9FD4A-2D2E-8969-746A-6C5C322F5B7E}"/>
              </a:ext>
            </a:extLst>
          </p:cNvPr>
          <p:cNvPicPr>
            <a:picLocks noGrp="1" noChangeAspect="1"/>
          </p:cNvPicPr>
          <p:nvPr>
            <p:ph type="pic" sz="quarter" idx="28"/>
          </p:nvPr>
        </p:nvPicPr>
        <p:blipFill>
          <a:blip r:embed="rId9"/>
          <a:srcRect l="4451" r="4451"/>
          <a:stretch>
            <a:fillRect/>
          </a:stretch>
        </p:blipFill>
        <p:spPr/>
      </p:pic>
      <p:pic>
        <p:nvPicPr>
          <p:cNvPr id="29" name="Marcador de posición de imagen 28" descr="Imagen que contiene tabla, reloj&#10;&#10;Descripción generada automáticamente">
            <a:extLst>
              <a:ext uri="{FF2B5EF4-FFF2-40B4-BE49-F238E27FC236}">
                <a16:creationId xmlns:a16="http://schemas.microsoft.com/office/drawing/2014/main" id="{965D4CB8-AD91-DDEF-A7D1-7E72F326F834}"/>
              </a:ext>
            </a:extLst>
          </p:cNvPr>
          <p:cNvPicPr>
            <a:picLocks noGrp="1" noChangeAspect="1"/>
          </p:cNvPicPr>
          <p:nvPr>
            <p:ph type="pic" sz="quarter" idx="29"/>
          </p:nvPr>
        </p:nvPicPr>
        <p:blipFill>
          <a:blip r:embed="rId10"/>
          <a:srcRect l="91" r="91"/>
          <a:stretch>
            <a:fillRect/>
          </a:stretch>
        </p:blipFill>
        <p:spPr/>
      </p:pic>
      <p:pic>
        <p:nvPicPr>
          <p:cNvPr id="31" name="Marcador de posición de imagen 30" descr="Forma, Cuadrado&#10;&#10;Descripción generada automáticamente">
            <a:extLst>
              <a:ext uri="{FF2B5EF4-FFF2-40B4-BE49-F238E27FC236}">
                <a16:creationId xmlns:a16="http://schemas.microsoft.com/office/drawing/2014/main" id="{69544D15-321D-0D3C-8DD1-96F447D8F9EB}"/>
              </a:ext>
            </a:extLst>
          </p:cNvPr>
          <p:cNvPicPr>
            <a:picLocks noGrp="1" noChangeAspect="1"/>
          </p:cNvPicPr>
          <p:nvPr>
            <p:ph type="pic" sz="quarter" idx="30"/>
          </p:nvPr>
        </p:nvPicPr>
        <p:blipFill>
          <a:blip r:embed="rId11"/>
          <a:srcRect l="91" r="91"/>
          <a:stretch>
            <a:fillRect/>
          </a:stretch>
        </p:blipFill>
        <p:spPr/>
      </p:pic>
      <p:pic>
        <p:nvPicPr>
          <p:cNvPr id="33" name="Marcador de posición de imagen 32" descr="Forma, Cuadrado&#10;&#10;Descripción generada automáticamente">
            <a:extLst>
              <a:ext uri="{FF2B5EF4-FFF2-40B4-BE49-F238E27FC236}">
                <a16:creationId xmlns:a16="http://schemas.microsoft.com/office/drawing/2014/main" id="{FE2AC5E1-4DE7-320C-372C-9830CCC9C315}"/>
              </a:ext>
            </a:extLst>
          </p:cNvPr>
          <p:cNvPicPr>
            <a:picLocks noGrp="1" noChangeAspect="1"/>
          </p:cNvPicPr>
          <p:nvPr>
            <p:ph type="pic" sz="quarter" idx="31"/>
          </p:nvPr>
        </p:nvPicPr>
        <p:blipFill>
          <a:blip r:embed="rId11"/>
          <a:srcRect l="91" r="91"/>
          <a:stretch>
            <a:fillRect/>
          </a:stretch>
        </p:blipFill>
        <p:spPr/>
      </p:pic>
      <p:pic>
        <p:nvPicPr>
          <p:cNvPr id="35" name="Marcador de posición de imagen 34" descr="Logotipo, Icono&#10;&#10;Descripción generada automáticamente">
            <a:extLst>
              <a:ext uri="{FF2B5EF4-FFF2-40B4-BE49-F238E27FC236}">
                <a16:creationId xmlns:a16="http://schemas.microsoft.com/office/drawing/2014/main" id="{F31493C5-D766-2521-CB69-97CAAEC3FD6C}"/>
              </a:ext>
            </a:extLst>
          </p:cNvPr>
          <p:cNvPicPr>
            <a:picLocks noGrp="1" noChangeAspect="1"/>
          </p:cNvPicPr>
          <p:nvPr>
            <p:ph type="pic" sz="quarter" idx="32"/>
          </p:nvPr>
        </p:nvPicPr>
        <p:blipFill>
          <a:blip r:embed="rId12"/>
          <a:srcRect l="91" r="91"/>
          <a:stretch>
            <a:fillRect/>
          </a:stretch>
        </p:blipFill>
        <p:spPr/>
      </p:pic>
    </p:spTree>
    <p:extLst>
      <p:ext uri="{BB962C8B-B14F-4D97-AF65-F5344CB8AC3E}">
        <p14:creationId xmlns:p14="http://schemas.microsoft.com/office/powerpoint/2010/main" val="324346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2D8A17DA-581A-AF83-290B-BCD1A9FB768C}"/>
              </a:ext>
            </a:extLst>
          </p:cNvPr>
          <p:cNvSpPr/>
          <p:nvPr/>
        </p:nvSpPr>
        <p:spPr>
          <a:xfrm>
            <a:off x="626013" y="1779143"/>
            <a:ext cx="3454400" cy="31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Analítico en Línea</a:t>
            </a:r>
          </a:p>
        </p:txBody>
      </p:sp>
      <p:sp>
        <p:nvSpPr>
          <p:cNvPr id="9" name="Rectángulo: esquinas redondeadas 8">
            <a:extLst>
              <a:ext uri="{FF2B5EF4-FFF2-40B4-BE49-F238E27FC236}">
                <a16:creationId xmlns:a16="http://schemas.microsoft.com/office/drawing/2014/main" id="{7BA96947-9C5A-9C72-69E7-66789CC67591}"/>
              </a:ext>
            </a:extLst>
          </p:cNvPr>
          <p:cNvSpPr/>
          <p:nvPr/>
        </p:nvSpPr>
        <p:spPr>
          <a:xfrm>
            <a:off x="5445757" y="1260154"/>
            <a:ext cx="5816602" cy="2168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Tipo de tecnología de procesamiento de datos empresarial que permite analizar grandes cantidades de información de manera rápida, flexible e interactiva; es decir, es un método informático para extraer y consultar datos fácilmente y de forma selectiva de fuentes tanto internas como externas para su posterior análisis desde diferentes puntos de vista.</a:t>
            </a:r>
          </a:p>
        </p:txBody>
      </p:sp>
      <p:sp>
        <p:nvSpPr>
          <p:cNvPr id="10" name="Rectángulo: esquinas redondeadas 9">
            <a:extLst>
              <a:ext uri="{FF2B5EF4-FFF2-40B4-BE49-F238E27FC236}">
                <a16:creationId xmlns:a16="http://schemas.microsoft.com/office/drawing/2014/main" id="{2F073E6A-9D52-F9FB-FFCE-4B058A97FDE1}"/>
              </a:ext>
            </a:extLst>
          </p:cNvPr>
          <p:cNvSpPr/>
          <p:nvPr/>
        </p:nvSpPr>
        <p:spPr>
          <a:xfrm>
            <a:off x="534327" y="3366101"/>
            <a:ext cx="3637771" cy="1923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apoya en estructuras llamadas cubos OLAP; que analizan grandes conjuntos de datos y contienen información en diferentes niveles de detalle organizados en una matriz tridimensional.</a:t>
            </a:r>
          </a:p>
        </p:txBody>
      </p:sp>
      <p:sp>
        <p:nvSpPr>
          <p:cNvPr id="11" name="Rectángulo: esquinas redondeadas 10">
            <a:extLst>
              <a:ext uri="{FF2B5EF4-FFF2-40B4-BE49-F238E27FC236}">
                <a16:creationId xmlns:a16="http://schemas.microsoft.com/office/drawing/2014/main" id="{D534E9FD-601C-2A4F-5BAE-9A9A2A6B6BC8}"/>
              </a:ext>
            </a:extLst>
          </p:cNvPr>
          <p:cNvSpPr/>
          <p:nvPr/>
        </p:nvSpPr>
        <p:spPr>
          <a:xfrm>
            <a:off x="6157476" y="4312160"/>
            <a:ext cx="3724855" cy="1886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cap="none" dirty="0"/>
              <a:t>No usa un modelo relacional de bases de datos. En su lugar, usa un modelo multidimensional que permite examinar datos desde diferentes perspectivas y realizar análisis complejos en tiempo real</a:t>
            </a:r>
          </a:p>
        </p:txBody>
      </p:sp>
    </p:spTree>
    <p:extLst>
      <p:ext uri="{BB962C8B-B14F-4D97-AF65-F5344CB8AC3E}">
        <p14:creationId xmlns:p14="http://schemas.microsoft.com/office/powerpoint/2010/main" val="1195992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Guía Cubos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60</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Herramientas OLAP</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lstStyle/>
          <a:p>
            <a:r>
              <a:rPr lang="es-ES" dirty="0"/>
              <a:t>Herramientas OLAP</a:t>
            </a:r>
          </a:p>
        </p:txBody>
      </p:sp>
      <p:sp>
        <p:nvSpPr>
          <p:cNvPr id="9" name="Marcador de texto 8">
            <a:extLst>
              <a:ext uri="{FF2B5EF4-FFF2-40B4-BE49-F238E27FC236}">
                <a16:creationId xmlns:a16="http://schemas.microsoft.com/office/drawing/2014/main" id="{677DCFE4-CAC0-DAC3-63BF-864493FE36D3}"/>
              </a:ext>
            </a:extLst>
          </p:cNvPr>
          <p:cNvSpPr>
            <a:spLocks noGrp="1"/>
          </p:cNvSpPr>
          <p:nvPr>
            <p:ph type="body" sz="half" idx="18"/>
          </p:nvPr>
        </p:nvSpPr>
        <p:spPr/>
        <p:txBody>
          <a:bodyPr/>
          <a:lstStyle/>
          <a:p>
            <a:r>
              <a:rPr lang="es-ES" dirty="0"/>
              <a:t>Datos de ejemplo</a:t>
            </a:r>
          </a:p>
        </p:txBody>
      </p:sp>
      <p:sp>
        <p:nvSpPr>
          <p:cNvPr id="10" name="Marcador de texto 9">
            <a:extLst>
              <a:ext uri="{FF2B5EF4-FFF2-40B4-BE49-F238E27FC236}">
                <a16:creationId xmlns:a16="http://schemas.microsoft.com/office/drawing/2014/main" id="{08136A63-9E45-6C9E-53A9-093E6930B74F}"/>
              </a:ext>
            </a:extLst>
          </p:cNvPr>
          <p:cNvSpPr>
            <a:spLocks noGrp="1"/>
          </p:cNvSpPr>
          <p:nvPr>
            <p:ph type="body" sz="half" idx="19"/>
          </p:nvPr>
        </p:nvSpPr>
        <p:spPr/>
        <p:txBody>
          <a:bodyPr/>
          <a:lstStyle/>
          <a:p>
            <a:r>
              <a:rPr lang="es-ES" dirty="0"/>
              <a:t>Definición de OLAP</a:t>
            </a:r>
          </a:p>
        </p:txBody>
      </p:sp>
      <p:sp>
        <p:nvSpPr>
          <p:cNvPr id="11" name="Marcador de texto 10">
            <a:extLst>
              <a:ext uri="{FF2B5EF4-FFF2-40B4-BE49-F238E27FC236}">
                <a16:creationId xmlns:a16="http://schemas.microsoft.com/office/drawing/2014/main" id="{F50BCD56-452F-AE20-D36B-3164CB11A372}"/>
              </a:ext>
            </a:extLst>
          </p:cNvPr>
          <p:cNvSpPr>
            <a:spLocks noGrp="1"/>
          </p:cNvSpPr>
          <p:nvPr>
            <p:ph type="body" sz="half" idx="20"/>
          </p:nvPr>
        </p:nvSpPr>
        <p:spPr/>
        <p:txBody>
          <a:bodyPr/>
          <a:lstStyle/>
          <a:p>
            <a:r>
              <a:rPr lang="es-ES" dirty="0"/>
              <a:t>¿Qué es OLAP?</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https://www.keboola.com/blog/olap-cubes</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https://www.softwaretestinghelp.com/best-olap-tools/</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https://www.butleranalytics.com/free-olap-tools/</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5A8668F4-3CB1-49AF-BC1F-54063B9B222C}"/>
              </a:ext>
            </a:extLst>
          </p:cNvPr>
          <p:cNvSpPr>
            <a:spLocks noGrp="1"/>
          </p:cNvSpPr>
          <p:nvPr>
            <p:ph type="body" sz="half" idx="24"/>
          </p:nvPr>
        </p:nvSpPr>
        <p:spPr/>
        <p:txBody>
          <a:bodyPr>
            <a:normAutofit fontScale="77500" lnSpcReduction="2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https://www.excel-easy.com/examples/import-access-data.html</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1EA02976-17E5-F899-9ECA-0333D75FEBC7}"/>
              </a:ext>
            </a:extLst>
          </p:cNvPr>
          <p:cNvSpPr>
            <a:spLocks noGrp="1"/>
          </p:cNvSpPr>
          <p:nvPr>
            <p:ph type="body" sz="half" idx="25"/>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https://www.computerweekly.com/es/definicion/OLAP-o-procesamiento-analitico-en-linea</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04C0ABBD-01C9-B781-5994-94810086D942}"/>
              </a:ext>
            </a:extLst>
          </p:cNvPr>
          <p:cNvSpPr>
            <a:spLocks noGrp="1"/>
          </p:cNvSpPr>
          <p:nvPr>
            <p:ph type="body" sz="half" idx="26"/>
          </p:nvPr>
        </p:nvSpPr>
        <p:spPr/>
        <p:txBody>
          <a:bodyPr>
            <a:normAutofit lnSpcReduction="1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https://blog.hubspot.es/sales/que-es-olap</a:t>
            </a:r>
            <a:endParaRPr lang="es-ES" b="1" dirty="0">
              <a:solidFill>
                <a:schemeClr val="tx1"/>
              </a:solidFill>
            </a:endParaRPr>
          </a:p>
          <a:p>
            <a:endParaRPr lang="es-ES" dirty="0"/>
          </a:p>
        </p:txBody>
      </p:sp>
      <p:pic>
        <p:nvPicPr>
          <p:cNvPr id="25" name="Marcador de posición de imagen 24" descr="Icono&#10;&#10;Descripción generada automáticamente">
            <a:extLst>
              <a:ext uri="{FF2B5EF4-FFF2-40B4-BE49-F238E27FC236}">
                <a16:creationId xmlns:a16="http://schemas.microsoft.com/office/drawing/2014/main" id="{4FBE5602-85F4-F698-6255-1A25EF243A79}"/>
              </a:ext>
            </a:extLst>
          </p:cNvPr>
          <p:cNvPicPr>
            <a:picLocks noGrp="1" noChangeAspect="1"/>
          </p:cNvPicPr>
          <p:nvPr>
            <p:ph type="pic" sz="quarter" idx="27"/>
          </p:nvPr>
        </p:nvPicPr>
        <p:blipFill>
          <a:blip r:embed="rId8"/>
          <a:srcRect l="91" r="91"/>
          <a:stretch>
            <a:fillRect/>
          </a:stretch>
        </p:blipFill>
        <p:spPr/>
      </p:pic>
      <p:pic>
        <p:nvPicPr>
          <p:cNvPr id="27" name="Marcador de posición de imagen 26" descr="Un dibujo de una señal de transito&#10;&#10;Descripción generada automáticamente con confianza baja">
            <a:extLst>
              <a:ext uri="{FF2B5EF4-FFF2-40B4-BE49-F238E27FC236}">
                <a16:creationId xmlns:a16="http://schemas.microsoft.com/office/drawing/2014/main" id="{AAF780FA-B43F-9FDC-EDB6-0A7AD4B0F26C}"/>
              </a:ext>
            </a:extLst>
          </p:cNvPr>
          <p:cNvPicPr>
            <a:picLocks noGrp="1" noChangeAspect="1"/>
          </p:cNvPicPr>
          <p:nvPr>
            <p:ph type="pic" sz="quarter" idx="28"/>
          </p:nvPr>
        </p:nvPicPr>
        <p:blipFill>
          <a:blip r:embed="rId9"/>
          <a:srcRect l="91" r="91"/>
          <a:stretch>
            <a:fillRect/>
          </a:stretch>
        </p:blipFill>
        <p:spPr/>
      </p:pic>
      <p:pic>
        <p:nvPicPr>
          <p:cNvPr id="31" name="Marcador de posición de imagen 30" descr="Icono&#10;&#10;Descripción generada automáticamente">
            <a:extLst>
              <a:ext uri="{FF2B5EF4-FFF2-40B4-BE49-F238E27FC236}">
                <a16:creationId xmlns:a16="http://schemas.microsoft.com/office/drawing/2014/main" id="{F324B838-75F4-3E29-6F80-0A17A14D8F6F}"/>
              </a:ext>
            </a:extLst>
          </p:cNvPr>
          <p:cNvPicPr>
            <a:picLocks noGrp="1" noChangeAspect="1"/>
          </p:cNvPicPr>
          <p:nvPr>
            <p:ph type="pic" sz="quarter" idx="29"/>
          </p:nvPr>
        </p:nvPicPr>
        <p:blipFill>
          <a:blip r:embed="rId10"/>
          <a:srcRect l="91" r="91"/>
          <a:stretch>
            <a:fillRect/>
          </a:stretch>
        </p:blipFill>
        <p:spPr/>
      </p:pic>
      <p:pic>
        <p:nvPicPr>
          <p:cNvPr id="33" name="Marcador de posición de imagen 32" descr="Dibujo con letras blancas&#10;&#10;Descripción generada automáticamente con confianza media">
            <a:extLst>
              <a:ext uri="{FF2B5EF4-FFF2-40B4-BE49-F238E27FC236}">
                <a16:creationId xmlns:a16="http://schemas.microsoft.com/office/drawing/2014/main" id="{2BEA002E-2453-B67E-F195-69603CE1D567}"/>
              </a:ext>
            </a:extLst>
          </p:cNvPr>
          <p:cNvPicPr>
            <a:picLocks noGrp="1" noChangeAspect="1"/>
          </p:cNvPicPr>
          <p:nvPr>
            <p:ph type="pic" sz="quarter" idx="30"/>
          </p:nvPr>
        </p:nvPicPr>
        <p:blipFill>
          <a:blip r:embed="rId11"/>
          <a:srcRect l="91" r="91"/>
          <a:stretch>
            <a:fillRect/>
          </a:stretch>
        </p:blipFill>
        <p:spPr/>
      </p:pic>
      <p:pic>
        <p:nvPicPr>
          <p:cNvPr id="19" name="Marcador de posición de imagen 18" descr="Logotipo, nombre de la empresa&#10;&#10;Descripción generada automáticamente">
            <a:extLst>
              <a:ext uri="{FF2B5EF4-FFF2-40B4-BE49-F238E27FC236}">
                <a16:creationId xmlns:a16="http://schemas.microsoft.com/office/drawing/2014/main" id="{4BABACCE-1F7A-08DA-0739-DEC399726EF3}"/>
              </a:ext>
            </a:extLst>
          </p:cNvPr>
          <p:cNvPicPr>
            <a:picLocks noGrp="1" noChangeAspect="1"/>
          </p:cNvPicPr>
          <p:nvPr>
            <p:ph type="pic" sz="quarter" idx="31"/>
          </p:nvPr>
        </p:nvPicPr>
        <p:blipFill>
          <a:blip r:embed="rId12"/>
          <a:srcRect l="91" r="91"/>
          <a:stretch>
            <a:fillRect/>
          </a:stretch>
        </p:blipFill>
        <p:spPr/>
      </p:pic>
      <p:pic>
        <p:nvPicPr>
          <p:cNvPr id="21" name="Marcador de posición de imagen 20" descr="Icono&#10;&#10;Descripción generada automáticamente">
            <a:extLst>
              <a:ext uri="{FF2B5EF4-FFF2-40B4-BE49-F238E27FC236}">
                <a16:creationId xmlns:a16="http://schemas.microsoft.com/office/drawing/2014/main" id="{024EDF9B-434C-6656-C05A-3F73D8EF8EE8}"/>
              </a:ext>
            </a:extLst>
          </p:cNvPr>
          <p:cNvPicPr>
            <a:picLocks noGrp="1" noChangeAspect="1"/>
          </p:cNvPicPr>
          <p:nvPr>
            <p:ph type="pic" sz="quarter" idx="32"/>
          </p:nvPr>
        </p:nvPicPr>
        <p:blipFill>
          <a:blip r:embed="rId13"/>
          <a:srcRect l="91" r="91"/>
          <a:stretch>
            <a:fillRect/>
          </a:stretch>
        </p:blipFill>
        <p:spPr/>
      </p:pic>
    </p:spTree>
    <p:extLst>
      <p:ext uri="{BB962C8B-B14F-4D97-AF65-F5344CB8AC3E}">
        <p14:creationId xmlns:p14="http://schemas.microsoft.com/office/powerpoint/2010/main" val="699656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61</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Información General</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normAutofit fontScale="70000" lnSpcReduction="20000"/>
          </a:bodyPr>
          <a:lstStyle/>
          <a:p>
            <a:r>
              <a:rPr lang="es-ES" dirty="0"/>
              <a:t>Bases de Datos Multidimensionales</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https://www.dataprix.com/es/olap-molap-y-rolap</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lstStyle/>
          <a:p>
            <a:r>
              <a:rPr lang="es-ES" b="1" dirty="0">
                <a:solidFill>
                  <a:schemeClr val="tx1"/>
                </a:solidFill>
                <a:hlinkClick r:id="rId3">
                  <a:extLst>
                    <a:ext uri="{A12FA001-AC4F-418D-AE19-62706E023703}">
                      <ahyp:hlinkClr xmlns:ahyp="http://schemas.microsoft.com/office/drawing/2018/hyperlinkcolor" val="tx"/>
                    </a:ext>
                  </a:extLst>
                </a:hlinkClick>
              </a:rPr>
              <a:t>https://openai.com/blog/chatgpt</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fontScale="70000" lnSpcReduction="20000"/>
          </a:bodyPr>
          <a:lstStyle/>
          <a:p>
            <a:r>
              <a:rPr lang="es-ES" b="1" u="sng" dirty="0">
                <a:solidFill>
                  <a:schemeClr val="tx1"/>
                </a:solidFill>
                <a:hlinkClick r:id="rId4">
                  <a:extLst>
                    <a:ext uri="{A12FA001-AC4F-418D-AE19-62706E023703}">
                      <ahyp:hlinkClr xmlns:ahyp="http://schemas.microsoft.com/office/drawing/2018/hyperlinkcolor" val="tx"/>
                    </a:ext>
                  </a:extLst>
                </a:hlinkClick>
              </a:rPr>
              <a:t>https://www.kyoceradocumentsolutions.es/es/smarter-workspaces/insights-hub/articles/ventajas-de-las-bases-de-datos-multidimensionales.html</a:t>
            </a:r>
            <a:endParaRPr lang="es-ES" b="1" u="sng" dirty="0">
              <a:solidFill>
                <a:schemeClr val="tx1"/>
              </a:solidFill>
            </a:endParaRPr>
          </a:p>
          <a:p>
            <a:endParaRPr lang="es-ES" u="sng" dirty="0"/>
          </a:p>
        </p:txBody>
      </p:sp>
      <p:pic>
        <p:nvPicPr>
          <p:cNvPr id="25" name="Marcador de posición de imagen 24">
            <a:extLst>
              <a:ext uri="{FF2B5EF4-FFF2-40B4-BE49-F238E27FC236}">
                <a16:creationId xmlns:a16="http://schemas.microsoft.com/office/drawing/2014/main" id="{E59D0208-1589-5D33-962B-2A96C874BFE0}"/>
              </a:ext>
            </a:extLst>
          </p:cNvPr>
          <p:cNvPicPr>
            <a:picLocks noGrp="1" noChangeAspect="1"/>
          </p:cNvPicPr>
          <p:nvPr>
            <p:ph type="pic" sz="quarter" idx="27"/>
          </p:nvPr>
        </p:nvPicPr>
        <p:blipFill>
          <a:blip r:embed="rId5"/>
          <a:srcRect l="91" r="91"/>
          <a:stretch>
            <a:fillRect/>
          </a:stretch>
        </p:blipFill>
        <p:spPr/>
      </p:pic>
      <p:pic>
        <p:nvPicPr>
          <p:cNvPr id="27" name="Marcador de posición de imagen 26" descr="Icono&#10;&#10;Descripción generada automáticamente">
            <a:extLst>
              <a:ext uri="{FF2B5EF4-FFF2-40B4-BE49-F238E27FC236}">
                <a16:creationId xmlns:a16="http://schemas.microsoft.com/office/drawing/2014/main" id="{5858DB22-BCF6-39E7-C44C-182A82C3EEF5}"/>
              </a:ext>
            </a:extLst>
          </p:cNvPr>
          <p:cNvPicPr>
            <a:picLocks noGrp="1" noChangeAspect="1"/>
          </p:cNvPicPr>
          <p:nvPr>
            <p:ph type="pic" sz="quarter" idx="28"/>
          </p:nvPr>
        </p:nvPicPr>
        <p:blipFill>
          <a:blip r:embed="rId6"/>
          <a:srcRect l="91" r="91"/>
          <a:stretch>
            <a:fillRect/>
          </a:stretch>
        </p:blipFill>
        <p:spPr/>
      </p:pic>
      <p:pic>
        <p:nvPicPr>
          <p:cNvPr id="29" name="Marcador de posición de imagen 28" descr="Forma&#10;&#10;Descripción generada automáticamente con confianza media">
            <a:extLst>
              <a:ext uri="{FF2B5EF4-FFF2-40B4-BE49-F238E27FC236}">
                <a16:creationId xmlns:a16="http://schemas.microsoft.com/office/drawing/2014/main" id="{5A2749AC-AF63-07B7-98EB-C0C54368F0F9}"/>
              </a:ext>
            </a:extLst>
          </p:cNvPr>
          <p:cNvPicPr>
            <a:picLocks noGrp="1" noChangeAspect="1"/>
          </p:cNvPicPr>
          <p:nvPr>
            <p:ph type="pic" sz="quarter" idx="29"/>
          </p:nvPr>
        </p:nvPicPr>
        <p:blipFill>
          <a:blip r:embed="rId7"/>
          <a:srcRect t="9414" b="9414"/>
          <a:stretch>
            <a:fillRect/>
          </a:stretch>
        </p:blipFill>
        <p:spPr/>
      </p:pic>
    </p:spTree>
    <p:extLst>
      <p:ext uri="{BB962C8B-B14F-4D97-AF65-F5344CB8AC3E}">
        <p14:creationId xmlns:p14="http://schemas.microsoft.com/office/powerpoint/2010/main" val="2281930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62</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7</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7E0DCEA7-B5B9-6B88-A158-F27AEBA57333}"/>
              </a:ext>
            </a:extLst>
          </p:cNvPr>
          <p:cNvSpPr/>
          <p:nvPr/>
        </p:nvSpPr>
        <p:spPr>
          <a:xfrm>
            <a:off x="279824" y="1716187"/>
            <a:ext cx="5689600"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s-ES" cap="none" dirty="0"/>
              <a:t>Sirve como complemento para las empresas que cuentan con bases de datos para almacenar transacciones y registros. OLAP se enfoca en la lectura de estas bases de datos ya que tiene una optimización especial para ello. Debido a esto, OLAP tiene la capacidad de encontrar la información que se le pida y de analizar en tiempo récord los datos importantes para una empresa.</a:t>
            </a:r>
          </a:p>
        </p:txBody>
      </p:sp>
      <p:sp>
        <p:nvSpPr>
          <p:cNvPr id="6" name="Rectángulo: esquinas redondeadas 5">
            <a:extLst>
              <a:ext uri="{FF2B5EF4-FFF2-40B4-BE49-F238E27FC236}">
                <a16:creationId xmlns:a16="http://schemas.microsoft.com/office/drawing/2014/main" id="{D4402436-E14C-7278-A4B8-3CE4C7FDECE9}"/>
              </a:ext>
            </a:extLst>
          </p:cNvPr>
          <p:cNvSpPr/>
          <p:nvPr/>
        </p:nvSpPr>
        <p:spPr>
          <a:xfrm>
            <a:off x="260678" y="3977019"/>
            <a:ext cx="5654542"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Gracias a OLAP podemos hacer consultas complejas de forma sencilla. Un ejemplo sería “solicitar el análisis de los ingresos producidos por las ventas por parte de la empresa TOYLAND del producto X en julio de 2017 y en julio de 2019 y mostrar una comparativa con los ingresos producidos por otros productos en ese periodo de tiempo”.</a:t>
            </a:r>
          </a:p>
        </p:txBody>
      </p:sp>
      <p:pic>
        <p:nvPicPr>
          <p:cNvPr id="12" name="Picture 2" descr="Tratamiento de los datos: OLTP, OLAP, Data Warehouse">
            <a:extLst>
              <a:ext uri="{FF2B5EF4-FFF2-40B4-BE49-F238E27FC236}">
                <a16:creationId xmlns:a16="http://schemas.microsoft.com/office/drawing/2014/main" id="{F3081471-E684-2329-EB4B-61DCA109B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742" y="2161083"/>
            <a:ext cx="5092613" cy="321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6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8</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pic>
        <p:nvPicPr>
          <p:cNvPr id="8" name="Picture 2" descr="What Is OLAP? OLAP Defined | NetSuite">
            <a:extLst>
              <a:ext uri="{FF2B5EF4-FFF2-40B4-BE49-F238E27FC236}">
                <a16:creationId xmlns:a16="http://schemas.microsoft.com/office/drawing/2014/main" id="{8A874172-40C4-74BD-5191-DE58C71CA05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186" y="1166226"/>
            <a:ext cx="7139762" cy="4513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ué es OLAP? | KeepCoding Tech School">
            <a:extLst>
              <a:ext uri="{FF2B5EF4-FFF2-40B4-BE49-F238E27FC236}">
                <a16:creationId xmlns:a16="http://schemas.microsoft.com/office/drawing/2014/main" id="{5CE5E92D-2388-C03C-75B2-764D326F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61" y="2387920"/>
            <a:ext cx="4352925" cy="2905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angular 9">
            <a:extLst>
              <a:ext uri="{FF2B5EF4-FFF2-40B4-BE49-F238E27FC236}">
                <a16:creationId xmlns:a16="http://schemas.microsoft.com/office/drawing/2014/main" id="{B00F3ED9-EF14-3BAB-C147-5C1433C14B37}"/>
              </a:ext>
            </a:extLst>
          </p:cNvPr>
          <p:cNvCxnSpPr>
            <a:cxnSpLocks/>
            <a:endCxn id="9" idx="2"/>
          </p:cNvCxnSpPr>
          <p:nvPr/>
        </p:nvCxnSpPr>
        <p:spPr>
          <a:xfrm>
            <a:off x="4044043" y="4331473"/>
            <a:ext cx="5283881" cy="961572"/>
          </a:xfrm>
          <a:prstGeom prst="bentConnector4">
            <a:avLst>
              <a:gd name="adj1" fmla="val 13"/>
              <a:gd name="adj2" fmla="val 23245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0F5C480A-0372-D33A-4E78-1784170F354A}"/>
              </a:ext>
            </a:extLst>
          </p:cNvPr>
          <p:cNvSpPr/>
          <p:nvPr/>
        </p:nvSpPr>
        <p:spPr>
          <a:xfrm>
            <a:off x="7103602" y="628837"/>
            <a:ext cx="3730171" cy="1328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usuarios hacen múltiples consultas y cada respuesta a ellas es “una casilla del cubo formado a partir de la base de datos de la empresa”.</a:t>
            </a:r>
          </a:p>
        </p:txBody>
      </p:sp>
      <p:sp>
        <p:nvSpPr>
          <p:cNvPr id="13" name="Rectángulo: esquinas redondeadas 12">
            <a:extLst>
              <a:ext uri="{FF2B5EF4-FFF2-40B4-BE49-F238E27FC236}">
                <a16:creationId xmlns:a16="http://schemas.microsoft.com/office/drawing/2014/main" id="{C9FE4A41-CC11-22E6-FF14-03573AAFF5B0}"/>
              </a:ext>
            </a:extLst>
          </p:cNvPr>
          <p:cNvSpPr/>
          <p:nvPr/>
        </p:nvSpPr>
        <p:spPr>
          <a:xfrm>
            <a:off x="215495" y="5638263"/>
            <a:ext cx="32512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Aquí se está intentando saber el total de ventas de azúcar en el almacén 4 en el tiempo T1.</a:t>
            </a:r>
          </a:p>
        </p:txBody>
      </p:sp>
    </p:spTree>
    <p:extLst>
      <p:ext uri="{BB962C8B-B14F-4D97-AF65-F5344CB8AC3E}">
        <p14:creationId xmlns:p14="http://schemas.microsoft.com/office/powerpoint/2010/main" val="42236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1973</TotalTime>
  <Words>5215</Words>
  <Application>Microsoft Office PowerPoint</Application>
  <PresentationFormat>Panorámica</PresentationFormat>
  <Paragraphs>513</Paragraphs>
  <Slides>62</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62</vt:i4>
      </vt:variant>
    </vt:vector>
  </HeadingPairs>
  <TitlesOfParts>
    <vt:vector size="67" baseType="lpstr">
      <vt:lpstr>Avenir Next LT Pro</vt:lpstr>
      <vt:lpstr>Speak Pro</vt:lpstr>
      <vt:lpstr>Calibri</vt:lpstr>
      <vt:lpstr>Arial</vt:lpstr>
      <vt:lpstr>Tema de Office</vt:lpstr>
      <vt:lpstr>OLAP</vt:lpstr>
      <vt:lpstr>ÍNDICE</vt:lpstr>
      <vt:lpstr>INTRODUCCIÓN</vt:lpstr>
      <vt:lpstr>INTRODUCCIÓN</vt:lpstr>
      <vt:lpstr>¿QUÉ ES OLAP?</vt:lpstr>
      <vt:lpstr>¿QUÉ ES OLAP?</vt:lpstr>
      <vt:lpstr>¿QUÉ ES OLAP?</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Lenguaje MDX</vt:lpstr>
      <vt:lpstr>SISTEMAS OLAP</vt:lpstr>
      <vt:lpstr>FUNCIONAMIENTO DE LOS SISTEMAS OLAP</vt:lpstr>
      <vt:lpstr>FUNCIONAMIENTO DE LOS SISTEMAS OLAP</vt:lpstr>
      <vt:lpstr>TIPOS DE SISTEMAS OLAP</vt:lpstr>
      <vt:lpstr>TIPOS DE SISTEMAS OLAP</vt:lpstr>
      <vt:lpstr>TIPOS DE SISTEMAS OLAP</vt:lpstr>
      <vt:lpstr>TIPOS DE SISTEMAS OLAP    MOLAP</vt:lpstr>
      <vt:lpstr>TIPOS DE SISTEMAS OLAP    MOLAP</vt:lpstr>
      <vt:lpstr>TIPOS DE SISTEMAS OLAP</vt:lpstr>
      <vt:lpstr>TIPOS DE SISTEMAS OLAP</vt:lpstr>
      <vt:lpstr>TIPOS DE SISTEMAS OLAP    ROLAP</vt:lpstr>
      <vt:lpstr>TIPOS DE SISTEMAS OLAP    ROLAP</vt:lpstr>
      <vt:lpstr>TIPOS DE SISTEMAS OLAP</vt:lpstr>
      <vt:lpstr>TIPOS DE SISTEMAS OLAP    HOLAP</vt:lpstr>
      <vt:lpstr>TIPOS DE SISTEMAS OLAP    HOLAP</vt:lpstr>
      <vt:lpstr>TIPOS DE SISTEMAS OLAP</vt:lpstr>
      <vt:lpstr>UTILIDADES/BENEFICIOS</vt:lpstr>
      <vt:lpstr>UTILIDADES/BENEFICIOS</vt:lpstr>
      <vt:lpstr>UTILIDADES/BENEFICIOS</vt:lpstr>
      <vt:lpstr>UTILIDADES/BENEFICIOS</vt:lpstr>
      <vt:lpstr>OPERADORES/HERRAMIENTAS</vt:lpstr>
      <vt:lpstr>Apache Kylin</vt:lpstr>
      <vt:lpstr>IBM Cognos</vt:lpstr>
      <vt:lpstr>Oracle Business Intelligence</vt:lpstr>
      <vt:lpstr>Pentaho Community Edition</vt:lpstr>
      <vt:lpstr>Microsoft Power BI Community Edition</vt:lpstr>
      <vt:lpstr>Ejemplo de uso | Microsoft Power BI</vt:lpstr>
      <vt:lpstr>Ejemplo de uso | Microsoft Power BI</vt:lpstr>
      <vt:lpstr>Ejemplo de uso | Microsoft Power BI</vt:lpstr>
      <vt:lpstr>Ejemplo de uso | Microsoft Power BI</vt:lpstr>
      <vt:lpstr>Ejemplo de uso | Microsoft Power BI</vt:lpstr>
      <vt:lpstr>Ejemplo de uso | Microsoft Power BI</vt:lpstr>
      <vt:lpstr>CONCLUSIONES</vt:lpstr>
      <vt:lpstr>CONCLUSIONES</vt:lpstr>
      <vt:lpstr>BIBLIOGRAFÍA</vt:lpstr>
      <vt:lpstr>BIBLIOGRAFÍA</vt:lpstr>
      <vt:lpstr>BIBLIOGRAFÍA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Águeda barrera rodriguez</cp:lastModifiedBy>
  <cp:revision>119</cp:revision>
  <dcterms:created xsi:type="dcterms:W3CDTF">2023-03-25T17:03:46Z</dcterms:created>
  <dcterms:modified xsi:type="dcterms:W3CDTF">2023-04-21T20:45:51Z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